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21"/>
  </p:notesMasterIdLst>
  <p:sldIdLst>
    <p:sldId id="256" r:id="rId2"/>
    <p:sldId id="258" r:id="rId3"/>
    <p:sldId id="257" r:id="rId4"/>
    <p:sldId id="259" r:id="rId5"/>
    <p:sldId id="260" r:id="rId6"/>
    <p:sldId id="268" r:id="rId7"/>
    <p:sldId id="262" r:id="rId8"/>
    <p:sldId id="263" r:id="rId9"/>
    <p:sldId id="264" r:id="rId10"/>
    <p:sldId id="273" r:id="rId11"/>
    <p:sldId id="277" r:id="rId12"/>
    <p:sldId id="265" r:id="rId13"/>
    <p:sldId id="266" r:id="rId14"/>
    <p:sldId id="269" r:id="rId15"/>
    <p:sldId id="271" r:id="rId16"/>
    <p:sldId id="261" r:id="rId17"/>
    <p:sldId id="274" r:id="rId18"/>
    <p:sldId id="270" r:id="rId19"/>
    <p:sldId id="276" r:id="rId20"/>
  </p:sldIdLst>
  <p:sldSz cx="12192000" cy="6858000"/>
  <p:notesSz cx="6858000" cy="9144000"/>
  <p:defaultText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68" autoAdjust="0"/>
    <p:restoredTop sz="93995" autoAdjust="0"/>
  </p:normalViewPr>
  <p:slideViewPr>
    <p:cSldViewPr snapToGrid="0">
      <p:cViewPr varScale="1">
        <p:scale>
          <a:sx n="69" d="100"/>
          <a:sy n="69" d="100"/>
        </p:scale>
        <p:origin x="624" y="60"/>
      </p:cViewPr>
      <p:guideLst>
        <p:guide orient="horz" pos="163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282212-9E30-436D-85C6-045F78E1D9A0}" type="doc">
      <dgm:prSet loTypeId="urn:microsoft.com/office/officeart/2005/8/layout/hList3" loCatId="list" qsTypeId="urn:microsoft.com/office/officeart/2005/8/quickstyle/simple1" qsCatId="simple" csTypeId="urn:microsoft.com/office/officeart/2005/8/colors/accent3_5" csCatId="accent3" phldr="1"/>
      <dgm:spPr/>
      <dgm:t>
        <a:bodyPr/>
        <a:lstStyle/>
        <a:p>
          <a:pPr rtl="1"/>
          <a:endParaRPr lang="ar-YE"/>
        </a:p>
      </dgm:t>
    </dgm:pt>
    <dgm:pt modelId="{E03CAA68-6E9A-46FA-93EA-FDF45B0F14DB}">
      <dgm:prSet phldrT="[نص]" custT="1"/>
      <dgm:spPr>
        <a:solidFill>
          <a:schemeClr val="bg1"/>
        </a:solidFill>
        <a:scene3d>
          <a:camera prst="orthographicFront"/>
          <a:lightRig rig="threePt" dir="t"/>
        </a:scene3d>
        <a:sp3d>
          <a:bevelT prst="angle"/>
        </a:sp3d>
      </dgm:spPr>
      <dgm:t>
        <a:bodyPr/>
        <a:lstStyle/>
        <a:p>
          <a:pPr algn="ctr" rtl="1"/>
          <a:r>
            <a:rPr lang="ar-YE" sz="2000" b="1" dirty="0" smtClean="0">
              <a:solidFill>
                <a:schemeClr val="tx2">
                  <a:lumMod val="50000"/>
                </a:schemeClr>
              </a:solidFill>
              <a:latin typeface="Simplified Arabic" panose="02020603050405020304" pitchFamily="18" charset="-78"/>
              <a:cs typeface="+mn-cs"/>
            </a:rPr>
            <a:t>في ظل تزايد حالات سرقة المركبات  والتحديات الأمنية والتقنية التي تواجه مستخدمي المركبات تزداد الحاجة إلى حلول ذكية وفعالة تتيح تتبع المركبات في الوقت الحقيقي او عند الحاجة يهدف هذا المشروع الى تصميم نظام باستخدام تقنيات </a:t>
          </a:r>
          <a:r>
            <a:rPr lang="en-US" sz="2000" b="1" dirty="0" smtClean="0">
              <a:solidFill>
                <a:schemeClr val="tx2">
                  <a:lumMod val="50000"/>
                </a:schemeClr>
              </a:solidFill>
              <a:latin typeface="Simplified Arabic" panose="02020603050405020304" pitchFamily="18" charset="-78"/>
              <a:cs typeface="+mn-cs"/>
            </a:rPr>
            <a:t> GPS </a:t>
          </a:r>
          <a:r>
            <a:rPr lang="ar-YE" sz="2000" b="1" dirty="0" smtClean="0">
              <a:solidFill>
                <a:schemeClr val="tx2">
                  <a:lumMod val="50000"/>
                </a:schemeClr>
              </a:solidFill>
              <a:latin typeface="Simplified Arabic" panose="02020603050405020304" pitchFamily="18" charset="-78"/>
              <a:cs typeface="+mn-cs"/>
            </a:rPr>
            <a:t>و</a:t>
          </a:r>
          <a:r>
            <a:rPr lang="en-US" sz="2000" b="1" dirty="0" smtClean="0">
              <a:solidFill>
                <a:schemeClr val="tx2">
                  <a:lumMod val="50000"/>
                </a:schemeClr>
              </a:solidFill>
              <a:latin typeface="Simplified Arabic" panose="02020603050405020304" pitchFamily="18" charset="-78"/>
              <a:cs typeface="+mn-cs"/>
            </a:rPr>
            <a:t> GSM </a:t>
          </a:r>
          <a:r>
            <a:rPr lang="ar-YE" sz="2000" b="1" dirty="0" smtClean="0">
              <a:solidFill>
                <a:schemeClr val="tx2">
                  <a:lumMod val="50000"/>
                </a:schemeClr>
              </a:solidFill>
              <a:latin typeface="Simplified Arabic" panose="02020603050405020304" pitchFamily="18" charset="-78"/>
              <a:cs typeface="+mn-cs"/>
            </a:rPr>
            <a:t>و</a:t>
          </a:r>
          <a:r>
            <a:rPr lang="en-US" sz="2000" b="1" dirty="0" smtClean="0">
              <a:solidFill>
                <a:schemeClr val="tx2">
                  <a:lumMod val="50000"/>
                </a:schemeClr>
              </a:solidFill>
              <a:latin typeface="Simplified Arabic" panose="02020603050405020304" pitchFamily="18" charset="-78"/>
              <a:cs typeface="+mn-cs"/>
            </a:rPr>
            <a:t> ESP32 </a:t>
          </a:r>
          <a:br>
            <a:rPr lang="en-US" sz="2000" b="1" dirty="0" smtClean="0">
              <a:solidFill>
                <a:schemeClr val="tx2">
                  <a:lumMod val="50000"/>
                </a:schemeClr>
              </a:solidFill>
              <a:latin typeface="Simplified Arabic" panose="02020603050405020304" pitchFamily="18" charset="-78"/>
              <a:cs typeface="+mn-cs"/>
            </a:rPr>
          </a:br>
          <a:r>
            <a:rPr lang="ar-YE" sz="2000" b="1" dirty="0" smtClean="0">
              <a:solidFill>
                <a:schemeClr val="tx2">
                  <a:lumMod val="50000"/>
                </a:schemeClr>
              </a:solidFill>
              <a:latin typeface="Simplified Arabic" panose="02020603050405020304" pitchFamily="18" charset="-78"/>
              <a:cs typeface="+mn-cs"/>
            </a:rPr>
            <a:t>تم تصميم النظام ليعمل في ثلاث أوضاع: </a:t>
          </a:r>
          <a:endParaRPr lang="ar-YE" sz="2000" dirty="0">
            <a:solidFill>
              <a:schemeClr val="tx2">
                <a:lumMod val="50000"/>
              </a:schemeClr>
            </a:solidFill>
            <a:cs typeface="+mn-cs"/>
          </a:endParaRPr>
        </a:p>
      </dgm:t>
    </dgm:pt>
    <dgm:pt modelId="{49BA8B6F-EC9E-478C-8DA1-54BF2FA7FE7F}" type="parTrans" cxnId="{B774BCBF-93B4-493C-B54F-2E39C128A47B}">
      <dgm:prSet/>
      <dgm:spPr/>
      <dgm:t>
        <a:bodyPr/>
        <a:lstStyle/>
        <a:p>
          <a:pPr rtl="1"/>
          <a:endParaRPr lang="ar-YE"/>
        </a:p>
      </dgm:t>
    </dgm:pt>
    <dgm:pt modelId="{9391D588-1D1A-438A-8A02-DB219DBB2FE7}" type="sibTrans" cxnId="{B774BCBF-93B4-493C-B54F-2E39C128A47B}">
      <dgm:prSet/>
      <dgm:spPr/>
      <dgm:t>
        <a:bodyPr/>
        <a:lstStyle/>
        <a:p>
          <a:pPr rtl="1"/>
          <a:endParaRPr lang="ar-YE"/>
        </a:p>
      </dgm:t>
    </dgm:pt>
    <dgm:pt modelId="{C41E8C0D-BBAC-47B1-9A1A-93D539F7701A}">
      <dgm:prSet phldrT="[نص]" custT="1"/>
      <dgm:spPr>
        <a:solidFill>
          <a:schemeClr val="bg1">
            <a:alpha val="90000"/>
          </a:schemeClr>
        </a:solidFill>
        <a:scene3d>
          <a:camera prst="orthographicFront"/>
          <a:lightRig rig="threePt" dir="t"/>
        </a:scene3d>
        <a:sp3d>
          <a:bevelT prst="angle"/>
        </a:sp3d>
      </dgm:spPr>
      <dgm:t>
        <a:bodyPr/>
        <a:lstStyle/>
        <a:p>
          <a:pPr rtl="1"/>
          <a:r>
            <a:rPr lang="ar-SA" sz="2400" b="1" dirty="0" smtClean="0">
              <a:solidFill>
                <a:srgbClr val="002060"/>
              </a:solidFill>
              <a:ea typeface="Adobe Myungjo Std M" pitchFamily="18" charset="-128"/>
            </a:rPr>
            <a:t>وضع التتبع اللحظي (</a:t>
          </a:r>
          <a:r>
            <a:rPr lang="ar-SA" sz="2400" b="1" dirty="0" err="1" smtClean="0">
              <a:solidFill>
                <a:srgbClr val="002060"/>
              </a:solidFill>
              <a:ea typeface="Adobe Myungjo Std M" pitchFamily="18" charset="-128"/>
            </a:rPr>
            <a:t>Real-time</a:t>
          </a:r>
          <a:r>
            <a:rPr lang="ar-SA" sz="2400" b="1" dirty="0" smtClean="0">
              <a:solidFill>
                <a:srgbClr val="002060"/>
              </a:solidFill>
              <a:ea typeface="Adobe Myungjo Std M" pitchFamily="18" charset="-128"/>
            </a:rPr>
            <a:t> </a:t>
          </a:r>
          <a:r>
            <a:rPr lang="ar-SA" sz="2400" b="1" dirty="0" err="1" smtClean="0">
              <a:solidFill>
                <a:srgbClr val="002060"/>
              </a:solidFill>
              <a:ea typeface="Adobe Myungjo Std M" pitchFamily="18" charset="-128"/>
            </a:rPr>
            <a:t>Mode</a:t>
          </a:r>
          <a:r>
            <a:rPr lang="ar-SA" sz="2400" b="1" dirty="0" smtClean="0">
              <a:solidFill>
                <a:srgbClr val="002060"/>
              </a:solidFill>
              <a:ea typeface="Adobe Myungjo Std M" pitchFamily="18" charset="-128"/>
            </a:rPr>
            <a:t>)</a:t>
          </a:r>
        </a:p>
        <a:p>
          <a:pPr rtl="1"/>
          <a:endParaRPr lang="ar-SA" sz="2400" b="1" dirty="0" smtClean="0">
            <a:ea typeface="Adobe Myungjo Std M" pitchFamily="18" charset="-128"/>
          </a:endParaRPr>
        </a:p>
        <a:p>
          <a:pPr rtl="1"/>
          <a:r>
            <a:rPr lang="ar-YE" sz="2000" b="1" dirty="0" smtClean="0">
              <a:solidFill>
                <a:srgbClr val="C00000"/>
              </a:solidFill>
              <a:latin typeface="Simplified Arabic" panose="02020603050405020304" pitchFamily="18" charset="-78"/>
            </a:rPr>
            <a:t>القدرة على مراقبة المركبات وتأمينها ويوفر إمكانية عرض المسار على خريطة تفاعلية.</a:t>
          </a:r>
          <a:br>
            <a:rPr lang="ar-YE" sz="2000" b="1" dirty="0" smtClean="0">
              <a:solidFill>
                <a:srgbClr val="C00000"/>
              </a:solidFill>
              <a:latin typeface="Simplified Arabic" panose="02020603050405020304" pitchFamily="18" charset="-78"/>
            </a:rPr>
          </a:br>
          <a:endParaRPr lang="ar-YE" sz="2000" dirty="0">
            <a:solidFill>
              <a:srgbClr val="C00000"/>
            </a:solidFill>
          </a:endParaRPr>
        </a:p>
      </dgm:t>
    </dgm:pt>
    <dgm:pt modelId="{8BD2B39F-627D-4047-906F-5D1BE2FEA9E6}" type="parTrans" cxnId="{B76659F7-212E-46F1-AF55-ADABCB32B027}">
      <dgm:prSet/>
      <dgm:spPr/>
      <dgm:t>
        <a:bodyPr/>
        <a:lstStyle/>
        <a:p>
          <a:pPr rtl="1"/>
          <a:endParaRPr lang="ar-YE"/>
        </a:p>
      </dgm:t>
    </dgm:pt>
    <dgm:pt modelId="{89D172D5-FFA2-4C53-B49F-14EE0933797B}" type="sibTrans" cxnId="{B76659F7-212E-46F1-AF55-ADABCB32B027}">
      <dgm:prSet/>
      <dgm:spPr/>
      <dgm:t>
        <a:bodyPr/>
        <a:lstStyle/>
        <a:p>
          <a:pPr rtl="1"/>
          <a:endParaRPr lang="ar-YE"/>
        </a:p>
      </dgm:t>
    </dgm:pt>
    <dgm:pt modelId="{7BF930F7-F169-4378-93A8-CA8827793A63}">
      <dgm:prSet phldrT="[نص]" custT="1"/>
      <dgm:spPr>
        <a:solidFill>
          <a:schemeClr val="bg1">
            <a:alpha val="70000"/>
          </a:schemeClr>
        </a:solidFill>
        <a:scene3d>
          <a:camera prst="orthographicFront"/>
          <a:lightRig rig="threePt" dir="t"/>
        </a:scene3d>
        <a:sp3d>
          <a:bevelT prst="angle"/>
        </a:sp3d>
      </dgm:spPr>
      <dgm:t>
        <a:bodyPr/>
        <a:lstStyle/>
        <a:p>
          <a:pPr rtl="1"/>
          <a:r>
            <a:rPr lang="ar-SA" sz="2400" b="1" dirty="0" smtClean="0">
              <a:solidFill>
                <a:srgbClr val="002060"/>
              </a:solidFill>
              <a:ea typeface="Adobe Myungjo Std M" pitchFamily="18" charset="-128"/>
            </a:rPr>
            <a:t>وضع العمل بدون إنترنت (</a:t>
          </a:r>
          <a:r>
            <a:rPr lang="ar-SA" sz="2400" b="1" dirty="0" err="1" smtClean="0">
              <a:solidFill>
                <a:srgbClr val="002060"/>
              </a:solidFill>
              <a:ea typeface="Adobe Myungjo Std M" pitchFamily="18" charset="-128"/>
            </a:rPr>
            <a:t>Offline</a:t>
          </a:r>
          <a:r>
            <a:rPr lang="ar-SA" sz="2400" b="1" dirty="0" smtClean="0">
              <a:solidFill>
                <a:srgbClr val="002060"/>
              </a:solidFill>
              <a:ea typeface="Adobe Myungjo Std M" pitchFamily="18" charset="-128"/>
            </a:rPr>
            <a:t> </a:t>
          </a:r>
          <a:r>
            <a:rPr lang="ar-SA" sz="2400" b="1" dirty="0" err="1" smtClean="0">
              <a:solidFill>
                <a:srgbClr val="002060"/>
              </a:solidFill>
              <a:ea typeface="Adobe Myungjo Std M" pitchFamily="18" charset="-128"/>
            </a:rPr>
            <a:t>Mode</a:t>
          </a:r>
          <a:r>
            <a:rPr lang="ar-SA" sz="2400" b="1" dirty="0" smtClean="0">
              <a:solidFill>
                <a:srgbClr val="002060"/>
              </a:solidFill>
              <a:ea typeface="Adobe Myungjo Std M" pitchFamily="18" charset="-128"/>
            </a:rPr>
            <a:t>)</a:t>
          </a:r>
        </a:p>
        <a:p>
          <a:pPr rtl="1"/>
          <a:endParaRPr lang="ar-SA" sz="2400" b="1" dirty="0" smtClean="0">
            <a:ea typeface="Adobe Myungjo Std M" pitchFamily="18" charset="-128"/>
          </a:endParaRPr>
        </a:p>
        <a:p>
          <a:pPr rtl="1"/>
          <a:r>
            <a:rPr lang="ar-YE" sz="2000" b="1" dirty="0" smtClean="0">
              <a:solidFill>
                <a:srgbClr val="C00000"/>
              </a:solidFill>
              <a:latin typeface="Simplified Arabic" panose="02020603050405020304" pitchFamily="18" charset="-78"/>
            </a:rPr>
            <a:t>يدعم تخزين البيانات في حال انقطاع الاتصال ورفعها لاحقًا </a:t>
          </a:r>
          <a:endParaRPr lang="ar-YE" sz="2000" dirty="0">
            <a:solidFill>
              <a:srgbClr val="C00000"/>
            </a:solidFill>
          </a:endParaRPr>
        </a:p>
      </dgm:t>
    </dgm:pt>
    <dgm:pt modelId="{22AA9587-163A-4499-923C-E2B688EAF790}" type="parTrans" cxnId="{457EDAC8-8862-4FC9-8110-654636A29164}">
      <dgm:prSet/>
      <dgm:spPr/>
      <dgm:t>
        <a:bodyPr/>
        <a:lstStyle/>
        <a:p>
          <a:pPr rtl="1"/>
          <a:endParaRPr lang="ar-YE"/>
        </a:p>
      </dgm:t>
    </dgm:pt>
    <dgm:pt modelId="{2B40BBA2-B3F5-4361-A1DD-727E3449CA5B}" type="sibTrans" cxnId="{457EDAC8-8862-4FC9-8110-654636A29164}">
      <dgm:prSet/>
      <dgm:spPr/>
      <dgm:t>
        <a:bodyPr/>
        <a:lstStyle/>
        <a:p>
          <a:pPr rtl="1"/>
          <a:endParaRPr lang="ar-YE"/>
        </a:p>
      </dgm:t>
    </dgm:pt>
    <dgm:pt modelId="{83AA0DD1-AE57-40A5-8D30-1137838B28A3}">
      <dgm:prSet phldrT="[نص]" custT="1"/>
      <dgm:spPr>
        <a:solidFill>
          <a:schemeClr val="bg1">
            <a:alpha val="50000"/>
          </a:schemeClr>
        </a:solidFill>
        <a:scene3d>
          <a:camera prst="orthographicFront"/>
          <a:lightRig rig="threePt" dir="t"/>
        </a:scene3d>
        <a:sp3d>
          <a:bevelT prst="angle"/>
        </a:sp3d>
      </dgm:spPr>
      <dgm:t>
        <a:bodyPr/>
        <a:lstStyle/>
        <a:p>
          <a:pPr rtl="1"/>
          <a:r>
            <a:rPr lang="ar-SA" sz="2400" b="1" dirty="0" smtClean="0">
              <a:solidFill>
                <a:srgbClr val="002060"/>
              </a:solidFill>
              <a:ea typeface="Adobe Myungjo Std M" pitchFamily="18" charset="-128"/>
            </a:rPr>
            <a:t>وضع الرسائل القصيرة (SMS </a:t>
          </a:r>
          <a:r>
            <a:rPr lang="ar-SA" sz="2400" b="1" dirty="0" err="1" smtClean="0">
              <a:solidFill>
                <a:srgbClr val="002060"/>
              </a:solidFill>
              <a:ea typeface="Adobe Myungjo Std M" pitchFamily="18" charset="-128"/>
            </a:rPr>
            <a:t>Mode</a:t>
          </a:r>
          <a:r>
            <a:rPr lang="ar-SA" sz="2400" b="1" dirty="0" smtClean="0">
              <a:solidFill>
                <a:srgbClr val="002060"/>
              </a:solidFill>
              <a:ea typeface="Adobe Myungjo Std M" pitchFamily="18" charset="-128"/>
            </a:rPr>
            <a:t>)</a:t>
          </a:r>
        </a:p>
        <a:p>
          <a:pPr rtl="1"/>
          <a:endParaRPr lang="ar-SA" sz="2400" b="1" dirty="0" smtClean="0">
            <a:ea typeface="Adobe Myungjo Std M" pitchFamily="18" charset="-128"/>
          </a:endParaRPr>
        </a:p>
        <a:p>
          <a:pPr rtl="1"/>
          <a:r>
            <a:rPr lang="ar-YE" sz="2000" b="1" dirty="0" smtClean="0">
              <a:solidFill>
                <a:srgbClr val="C00000"/>
              </a:solidFill>
              <a:latin typeface="Simplified Arabic" panose="02020603050405020304" pitchFamily="18" charset="-78"/>
            </a:rPr>
            <a:t>عبر الرسائل النصية، في الوقت الحقيقي، وبدون اتصال بالإنترنت.</a:t>
          </a:r>
          <a:endParaRPr lang="en-US" sz="2000" b="1" dirty="0" smtClean="0">
            <a:solidFill>
              <a:srgbClr val="C00000"/>
            </a:solidFill>
            <a:ea typeface="Adobe Myungjo Std M" pitchFamily="18" charset="-128"/>
          </a:endParaRPr>
        </a:p>
        <a:p>
          <a:pPr rtl="1"/>
          <a:endParaRPr lang="ar-YE" sz="2400" dirty="0"/>
        </a:p>
      </dgm:t>
    </dgm:pt>
    <dgm:pt modelId="{A7EF6E7F-2B00-4F30-8062-23E2102740F4}" type="parTrans" cxnId="{C8EF5B7A-79EF-442A-9861-D0C479FD4A41}">
      <dgm:prSet/>
      <dgm:spPr/>
      <dgm:t>
        <a:bodyPr/>
        <a:lstStyle/>
        <a:p>
          <a:pPr rtl="1"/>
          <a:endParaRPr lang="ar-YE"/>
        </a:p>
      </dgm:t>
    </dgm:pt>
    <dgm:pt modelId="{50D95AAF-E128-46AF-BFB3-476B853A7356}" type="sibTrans" cxnId="{C8EF5B7A-79EF-442A-9861-D0C479FD4A41}">
      <dgm:prSet/>
      <dgm:spPr/>
      <dgm:t>
        <a:bodyPr/>
        <a:lstStyle/>
        <a:p>
          <a:pPr rtl="1"/>
          <a:endParaRPr lang="ar-YE"/>
        </a:p>
      </dgm:t>
    </dgm:pt>
    <dgm:pt modelId="{D48E3E06-0382-48F5-A56A-4FCF750ECF8D}" type="pres">
      <dgm:prSet presAssocID="{14282212-9E30-436D-85C6-045F78E1D9A0}" presName="composite" presStyleCnt="0">
        <dgm:presLayoutVars>
          <dgm:chMax val="1"/>
          <dgm:dir/>
          <dgm:resizeHandles val="exact"/>
        </dgm:presLayoutVars>
      </dgm:prSet>
      <dgm:spPr/>
      <dgm:t>
        <a:bodyPr/>
        <a:lstStyle/>
        <a:p>
          <a:pPr rtl="1"/>
          <a:endParaRPr lang="ar-YE"/>
        </a:p>
      </dgm:t>
    </dgm:pt>
    <dgm:pt modelId="{D3D4D9B0-60CB-4350-BC4A-A5DCEA15A50F}" type="pres">
      <dgm:prSet presAssocID="{E03CAA68-6E9A-46FA-93EA-FDF45B0F14DB}" presName="roof" presStyleLbl="dkBgShp" presStyleIdx="0" presStyleCnt="2"/>
      <dgm:spPr/>
      <dgm:t>
        <a:bodyPr/>
        <a:lstStyle/>
        <a:p>
          <a:pPr rtl="1"/>
          <a:endParaRPr lang="ar-YE"/>
        </a:p>
      </dgm:t>
    </dgm:pt>
    <dgm:pt modelId="{0258430C-D87C-4931-A485-AA6ADA879096}" type="pres">
      <dgm:prSet presAssocID="{E03CAA68-6E9A-46FA-93EA-FDF45B0F14DB}" presName="pillars" presStyleCnt="0"/>
      <dgm:spPr>
        <a:scene3d>
          <a:camera prst="orthographicFront"/>
          <a:lightRig rig="threePt" dir="t"/>
        </a:scene3d>
        <a:sp3d>
          <a:bevelT prst="angle"/>
        </a:sp3d>
      </dgm:spPr>
    </dgm:pt>
    <dgm:pt modelId="{41C1E4B2-67F1-408F-A001-53F5E1220A7D}" type="pres">
      <dgm:prSet presAssocID="{E03CAA68-6E9A-46FA-93EA-FDF45B0F14DB}" presName="pillar1" presStyleLbl="node1" presStyleIdx="0" presStyleCnt="3">
        <dgm:presLayoutVars>
          <dgm:bulletEnabled val="1"/>
        </dgm:presLayoutVars>
      </dgm:prSet>
      <dgm:spPr/>
      <dgm:t>
        <a:bodyPr/>
        <a:lstStyle/>
        <a:p>
          <a:pPr rtl="1"/>
          <a:endParaRPr lang="ar-YE"/>
        </a:p>
      </dgm:t>
    </dgm:pt>
    <dgm:pt modelId="{6606BA7B-C271-4556-8368-B2570AB2FC76}" type="pres">
      <dgm:prSet presAssocID="{7BF930F7-F169-4378-93A8-CA8827793A63}" presName="pillarX" presStyleLbl="node1" presStyleIdx="1" presStyleCnt="3">
        <dgm:presLayoutVars>
          <dgm:bulletEnabled val="1"/>
        </dgm:presLayoutVars>
      </dgm:prSet>
      <dgm:spPr/>
      <dgm:t>
        <a:bodyPr/>
        <a:lstStyle/>
        <a:p>
          <a:pPr rtl="1"/>
          <a:endParaRPr lang="ar-YE"/>
        </a:p>
      </dgm:t>
    </dgm:pt>
    <dgm:pt modelId="{53E66257-4BB2-47AD-B775-AD444299BA58}" type="pres">
      <dgm:prSet presAssocID="{83AA0DD1-AE57-40A5-8D30-1137838B28A3}" presName="pillarX" presStyleLbl="node1" presStyleIdx="2" presStyleCnt="3">
        <dgm:presLayoutVars>
          <dgm:bulletEnabled val="1"/>
        </dgm:presLayoutVars>
      </dgm:prSet>
      <dgm:spPr/>
      <dgm:t>
        <a:bodyPr/>
        <a:lstStyle/>
        <a:p>
          <a:pPr rtl="1"/>
          <a:endParaRPr lang="ar-YE"/>
        </a:p>
      </dgm:t>
    </dgm:pt>
    <dgm:pt modelId="{455CF6C6-A899-4BE2-BD31-7B9A91CCAB3E}" type="pres">
      <dgm:prSet presAssocID="{E03CAA68-6E9A-46FA-93EA-FDF45B0F14DB}" presName="base" presStyleLbl="dkBgShp" presStyleIdx="1" presStyleCnt="2"/>
      <dgm:spPr>
        <a:solidFill>
          <a:schemeClr val="bg1"/>
        </a:solidFill>
        <a:scene3d>
          <a:camera prst="orthographicFront"/>
          <a:lightRig rig="threePt" dir="t"/>
        </a:scene3d>
        <a:sp3d>
          <a:bevelT prst="angle"/>
        </a:sp3d>
      </dgm:spPr>
      <dgm:t>
        <a:bodyPr/>
        <a:lstStyle/>
        <a:p>
          <a:pPr rtl="1"/>
          <a:endParaRPr lang="ar-YE"/>
        </a:p>
      </dgm:t>
    </dgm:pt>
  </dgm:ptLst>
  <dgm:cxnLst>
    <dgm:cxn modelId="{B7601DEF-E9A2-46E9-8AA0-AAC71E76D715}" type="presOf" srcId="{14282212-9E30-436D-85C6-045F78E1D9A0}" destId="{D48E3E06-0382-48F5-A56A-4FCF750ECF8D}" srcOrd="0" destOrd="0" presId="urn:microsoft.com/office/officeart/2005/8/layout/hList3"/>
    <dgm:cxn modelId="{72F6C1E3-445D-4DF5-BDBC-0E8E1CA63D0F}" type="presOf" srcId="{E03CAA68-6E9A-46FA-93EA-FDF45B0F14DB}" destId="{D3D4D9B0-60CB-4350-BC4A-A5DCEA15A50F}" srcOrd="0" destOrd="0" presId="urn:microsoft.com/office/officeart/2005/8/layout/hList3"/>
    <dgm:cxn modelId="{B76659F7-212E-46F1-AF55-ADABCB32B027}" srcId="{E03CAA68-6E9A-46FA-93EA-FDF45B0F14DB}" destId="{C41E8C0D-BBAC-47B1-9A1A-93D539F7701A}" srcOrd="0" destOrd="0" parTransId="{8BD2B39F-627D-4047-906F-5D1BE2FEA9E6}" sibTransId="{89D172D5-FFA2-4C53-B49F-14EE0933797B}"/>
    <dgm:cxn modelId="{B774BCBF-93B4-493C-B54F-2E39C128A47B}" srcId="{14282212-9E30-436D-85C6-045F78E1D9A0}" destId="{E03CAA68-6E9A-46FA-93EA-FDF45B0F14DB}" srcOrd="0" destOrd="0" parTransId="{49BA8B6F-EC9E-478C-8DA1-54BF2FA7FE7F}" sibTransId="{9391D588-1D1A-438A-8A02-DB219DBB2FE7}"/>
    <dgm:cxn modelId="{C8EF5B7A-79EF-442A-9861-D0C479FD4A41}" srcId="{E03CAA68-6E9A-46FA-93EA-FDF45B0F14DB}" destId="{83AA0DD1-AE57-40A5-8D30-1137838B28A3}" srcOrd="2" destOrd="0" parTransId="{A7EF6E7F-2B00-4F30-8062-23E2102740F4}" sibTransId="{50D95AAF-E128-46AF-BFB3-476B853A7356}"/>
    <dgm:cxn modelId="{457EDAC8-8862-4FC9-8110-654636A29164}" srcId="{E03CAA68-6E9A-46FA-93EA-FDF45B0F14DB}" destId="{7BF930F7-F169-4378-93A8-CA8827793A63}" srcOrd="1" destOrd="0" parTransId="{22AA9587-163A-4499-923C-E2B688EAF790}" sibTransId="{2B40BBA2-B3F5-4361-A1DD-727E3449CA5B}"/>
    <dgm:cxn modelId="{77C079C9-6A91-449A-8CAF-8B9040594BFF}" type="presOf" srcId="{83AA0DD1-AE57-40A5-8D30-1137838B28A3}" destId="{53E66257-4BB2-47AD-B775-AD444299BA58}" srcOrd="0" destOrd="0" presId="urn:microsoft.com/office/officeart/2005/8/layout/hList3"/>
    <dgm:cxn modelId="{0B14C19C-FF0E-481D-B9DA-E0B1392C5B57}" type="presOf" srcId="{C41E8C0D-BBAC-47B1-9A1A-93D539F7701A}" destId="{41C1E4B2-67F1-408F-A001-53F5E1220A7D}" srcOrd="0" destOrd="0" presId="urn:microsoft.com/office/officeart/2005/8/layout/hList3"/>
    <dgm:cxn modelId="{E0E9AEDD-ED31-49FD-8D67-99E87706B02A}" type="presOf" srcId="{7BF930F7-F169-4378-93A8-CA8827793A63}" destId="{6606BA7B-C271-4556-8368-B2570AB2FC76}" srcOrd="0" destOrd="0" presId="urn:microsoft.com/office/officeart/2005/8/layout/hList3"/>
    <dgm:cxn modelId="{F1A61833-0CB3-4A18-BE4F-BD53F654096F}" type="presParOf" srcId="{D48E3E06-0382-48F5-A56A-4FCF750ECF8D}" destId="{D3D4D9B0-60CB-4350-BC4A-A5DCEA15A50F}" srcOrd="0" destOrd="0" presId="urn:microsoft.com/office/officeart/2005/8/layout/hList3"/>
    <dgm:cxn modelId="{A64EE131-CB6A-47D1-96C6-80143660D184}" type="presParOf" srcId="{D48E3E06-0382-48F5-A56A-4FCF750ECF8D}" destId="{0258430C-D87C-4931-A485-AA6ADA879096}" srcOrd="1" destOrd="0" presId="urn:microsoft.com/office/officeart/2005/8/layout/hList3"/>
    <dgm:cxn modelId="{82D7FAD4-647B-44BF-A9E3-58ABF359A5D9}" type="presParOf" srcId="{0258430C-D87C-4931-A485-AA6ADA879096}" destId="{41C1E4B2-67F1-408F-A001-53F5E1220A7D}" srcOrd="0" destOrd="0" presId="urn:microsoft.com/office/officeart/2005/8/layout/hList3"/>
    <dgm:cxn modelId="{DF0A2F9C-E597-4988-903B-0EEBB5A2602F}" type="presParOf" srcId="{0258430C-D87C-4931-A485-AA6ADA879096}" destId="{6606BA7B-C271-4556-8368-B2570AB2FC76}" srcOrd="1" destOrd="0" presId="urn:microsoft.com/office/officeart/2005/8/layout/hList3"/>
    <dgm:cxn modelId="{D15F3C19-5C80-46A9-B398-0ED520B88657}" type="presParOf" srcId="{0258430C-D87C-4931-A485-AA6ADA879096}" destId="{53E66257-4BB2-47AD-B775-AD444299BA58}" srcOrd="2" destOrd="0" presId="urn:microsoft.com/office/officeart/2005/8/layout/hList3"/>
    <dgm:cxn modelId="{0F66BB62-DAA5-4465-88E9-71DE06D22DAD}" type="presParOf" srcId="{D48E3E06-0382-48F5-A56A-4FCF750ECF8D}" destId="{455CF6C6-A899-4BE2-BD31-7B9A91CCAB3E}" srcOrd="2" destOrd="0" presId="urn:microsoft.com/office/officeart/2005/8/layout/hList3"/>
  </dgm:cxnLst>
  <dgm:bg/>
  <dgm:whole>
    <a:ln>
      <a:solidFill>
        <a:schemeClr val="accent5"/>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4D9B0-60CB-4350-BC4A-A5DCEA15A50F}">
      <dsp:nvSpPr>
        <dsp:cNvPr id="0" name=""/>
        <dsp:cNvSpPr/>
      </dsp:nvSpPr>
      <dsp:spPr>
        <a:xfrm>
          <a:off x="0" y="0"/>
          <a:ext cx="8366865" cy="1520905"/>
        </a:xfrm>
        <a:prstGeom prst="rect">
          <a:avLst/>
        </a:prstGeom>
        <a:solidFill>
          <a:schemeClr val="bg1"/>
        </a:solidFill>
        <a:ln>
          <a:noFill/>
        </a:ln>
        <a:effectLst/>
        <a:scene3d>
          <a:camera prst="orthographicFront"/>
          <a:lightRig rig="threePt" dir="t"/>
        </a:scene3d>
        <a:sp3d>
          <a:bevelT prst="angle"/>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ar-YE" sz="2000" b="1" kern="1200" dirty="0" smtClean="0">
              <a:solidFill>
                <a:schemeClr val="tx2">
                  <a:lumMod val="50000"/>
                </a:schemeClr>
              </a:solidFill>
              <a:latin typeface="Simplified Arabic" panose="02020603050405020304" pitchFamily="18" charset="-78"/>
              <a:cs typeface="+mn-cs"/>
            </a:rPr>
            <a:t>في ظل تزايد حالات سرقة المركبات  والتحديات الأمنية والتقنية التي تواجه مستخدمي المركبات تزداد الحاجة إلى حلول ذكية وفعالة تتيح تتبع المركبات في الوقت الحقيقي او عند الحاجة يهدف هذا المشروع الى تصميم نظام باستخدام تقنيات </a:t>
          </a:r>
          <a:r>
            <a:rPr lang="en-US" sz="2000" b="1" kern="1200" dirty="0" smtClean="0">
              <a:solidFill>
                <a:schemeClr val="tx2">
                  <a:lumMod val="50000"/>
                </a:schemeClr>
              </a:solidFill>
              <a:latin typeface="Simplified Arabic" panose="02020603050405020304" pitchFamily="18" charset="-78"/>
              <a:cs typeface="+mn-cs"/>
            </a:rPr>
            <a:t> GPS </a:t>
          </a:r>
          <a:r>
            <a:rPr lang="ar-YE" sz="2000" b="1" kern="1200" dirty="0" smtClean="0">
              <a:solidFill>
                <a:schemeClr val="tx2">
                  <a:lumMod val="50000"/>
                </a:schemeClr>
              </a:solidFill>
              <a:latin typeface="Simplified Arabic" panose="02020603050405020304" pitchFamily="18" charset="-78"/>
              <a:cs typeface="+mn-cs"/>
            </a:rPr>
            <a:t>و</a:t>
          </a:r>
          <a:r>
            <a:rPr lang="en-US" sz="2000" b="1" kern="1200" dirty="0" smtClean="0">
              <a:solidFill>
                <a:schemeClr val="tx2">
                  <a:lumMod val="50000"/>
                </a:schemeClr>
              </a:solidFill>
              <a:latin typeface="Simplified Arabic" panose="02020603050405020304" pitchFamily="18" charset="-78"/>
              <a:cs typeface="+mn-cs"/>
            </a:rPr>
            <a:t> GSM </a:t>
          </a:r>
          <a:r>
            <a:rPr lang="ar-YE" sz="2000" b="1" kern="1200" dirty="0" smtClean="0">
              <a:solidFill>
                <a:schemeClr val="tx2">
                  <a:lumMod val="50000"/>
                </a:schemeClr>
              </a:solidFill>
              <a:latin typeface="Simplified Arabic" panose="02020603050405020304" pitchFamily="18" charset="-78"/>
              <a:cs typeface="+mn-cs"/>
            </a:rPr>
            <a:t>و</a:t>
          </a:r>
          <a:r>
            <a:rPr lang="en-US" sz="2000" b="1" kern="1200" dirty="0" smtClean="0">
              <a:solidFill>
                <a:schemeClr val="tx2">
                  <a:lumMod val="50000"/>
                </a:schemeClr>
              </a:solidFill>
              <a:latin typeface="Simplified Arabic" panose="02020603050405020304" pitchFamily="18" charset="-78"/>
              <a:cs typeface="+mn-cs"/>
            </a:rPr>
            <a:t> ESP32 </a:t>
          </a:r>
          <a:br>
            <a:rPr lang="en-US" sz="2000" b="1" kern="1200" dirty="0" smtClean="0">
              <a:solidFill>
                <a:schemeClr val="tx2">
                  <a:lumMod val="50000"/>
                </a:schemeClr>
              </a:solidFill>
              <a:latin typeface="Simplified Arabic" panose="02020603050405020304" pitchFamily="18" charset="-78"/>
              <a:cs typeface="+mn-cs"/>
            </a:rPr>
          </a:br>
          <a:r>
            <a:rPr lang="ar-YE" sz="2000" b="1" kern="1200" dirty="0" smtClean="0">
              <a:solidFill>
                <a:schemeClr val="tx2">
                  <a:lumMod val="50000"/>
                </a:schemeClr>
              </a:solidFill>
              <a:latin typeface="Simplified Arabic" panose="02020603050405020304" pitchFamily="18" charset="-78"/>
              <a:cs typeface="+mn-cs"/>
            </a:rPr>
            <a:t>تم تصميم النظام ليعمل في ثلاث أوضاع: </a:t>
          </a:r>
          <a:endParaRPr lang="ar-YE" sz="2000" kern="1200" dirty="0">
            <a:solidFill>
              <a:schemeClr val="tx2">
                <a:lumMod val="50000"/>
              </a:schemeClr>
            </a:solidFill>
            <a:cs typeface="+mn-cs"/>
          </a:endParaRPr>
        </a:p>
      </dsp:txBody>
      <dsp:txXfrm>
        <a:off x="0" y="0"/>
        <a:ext cx="8366865" cy="1520905"/>
      </dsp:txXfrm>
    </dsp:sp>
    <dsp:sp modelId="{41C1E4B2-67F1-408F-A001-53F5E1220A7D}">
      <dsp:nvSpPr>
        <dsp:cNvPr id="0" name=""/>
        <dsp:cNvSpPr/>
      </dsp:nvSpPr>
      <dsp:spPr>
        <a:xfrm>
          <a:off x="4085" y="1520905"/>
          <a:ext cx="2786231" cy="3193900"/>
        </a:xfrm>
        <a:prstGeom prst="rect">
          <a:avLst/>
        </a:prstGeom>
        <a:solidFill>
          <a:schemeClr val="bg1">
            <a:alpha val="9000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1" kern="1200" dirty="0" smtClean="0">
              <a:solidFill>
                <a:srgbClr val="002060"/>
              </a:solidFill>
              <a:ea typeface="Adobe Myungjo Std M" pitchFamily="18" charset="-128"/>
            </a:rPr>
            <a:t>وضع التتبع اللحظي (</a:t>
          </a:r>
          <a:r>
            <a:rPr lang="ar-SA" sz="2400" b="1" kern="1200" dirty="0" err="1" smtClean="0">
              <a:solidFill>
                <a:srgbClr val="002060"/>
              </a:solidFill>
              <a:ea typeface="Adobe Myungjo Std M" pitchFamily="18" charset="-128"/>
            </a:rPr>
            <a:t>Real-time</a:t>
          </a:r>
          <a:r>
            <a:rPr lang="ar-SA" sz="2400" b="1" kern="1200" dirty="0" smtClean="0">
              <a:solidFill>
                <a:srgbClr val="002060"/>
              </a:solidFill>
              <a:ea typeface="Adobe Myungjo Std M" pitchFamily="18" charset="-128"/>
            </a:rPr>
            <a:t> </a:t>
          </a:r>
          <a:r>
            <a:rPr lang="ar-SA" sz="2400" b="1" kern="1200" dirty="0" err="1" smtClean="0">
              <a:solidFill>
                <a:srgbClr val="002060"/>
              </a:solidFill>
              <a:ea typeface="Adobe Myungjo Std M" pitchFamily="18" charset="-128"/>
            </a:rPr>
            <a:t>Mode</a:t>
          </a:r>
          <a:r>
            <a:rPr lang="ar-SA" sz="2400" b="1" kern="1200" dirty="0" smtClean="0">
              <a:solidFill>
                <a:srgbClr val="002060"/>
              </a:solidFill>
              <a:ea typeface="Adobe Myungjo Std M" pitchFamily="18" charset="-128"/>
            </a:rPr>
            <a:t>)</a:t>
          </a:r>
        </a:p>
        <a:p>
          <a:pPr lvl="0" algn="ctr" defTabSz="1066800" rtl="1">
            <a:lnSpc>
              <a:spcPct val="90000"/>
            </a:lnSpc>
            <a:spcBef>
              <a:spcPct val="0"/>
            </a:spcBef>
            <a:spcAft>
              <a:spcPct val="35000"/>
            </a:spcAft>
          </a:pPr>
          <a:endParaRPr lang="ar-SA" sz="2400" b="1" kern="1200" dirty="0" smtClean="0">
            <a:ea typeface="Adobe Myungjo Std M" pitchFamily="18" charset="-128"/>
          </a:endParaRPr>
        </a:p>
        <a:p>
          <a:pPr lvl="0" algn="ctr" defTabSz="1066800" rtl="1">
            <a:lnSpc>
              <a:spcPct val="90000"/>
            </a:lnSpc>
            <a:spcBef>
              <a:spcPct val="0"/>
            </a:spcBef>
            <a:spcAft>
              <a:spcPct val="35000"/>
            </a:spcAft>
          </a:pPr>
          <a:r>
            <a:rPr lang="ar-YE" sz="2000" b="1" kern="1200" dirty="0" smtClean="0">
              <a:solidFill>
                <a:srgbClr val="C00000"/>
              </a:solidFill>
              <a:latin typeface="Simplified Arabic" panose="02020603050405020304" pitchFamily="18" charset="-78"/>
            </a:rPr>
            <a:t>القدرة على مراقبة المركبات وتأمينها ويوفر إمكانية عرض المسار على خريطة تفاعلية.</a:t>
          </a:r>
          <a:br>
            <a:rPr lang="ar-YE" sz="2000" b="1" kern="1200" dirty="0" smtClean="0">
              <a:solidFill>
                <a:srgbClr val="C00000"/>
              </a:solidFill>
              <a:latin typeface="Simplified Arabic" panose="02020603050405020304" pitchFamily="18" charset="-78"/>
            </a:rPr>
          </a:br>
          <a:endParaRPr lang="ar-YE" sz="2000" kern="1200" dirty="0">
            <a:solidFill>
              <a:srgbClr val="C00000"/>
            </a:solidFill>
          </a:endParaRPr>
        </a:p>
      </dsp:txBody>
      <dsp:txXfrm>
        <a:off x="4085" y="1520905"/>
        <a:ext cx="2786231" cy="3193900"/>
      </dsp:txXfrm>
    </dsp:sp>
    <dsp:sp modelId="{6606BA7B-C271-4556-8368-B2570AB2FC76}">
      <dsp:nvSpPr>
        <dsp:cNvPr id="0" name=""/>
        <dsp:cNvSpPr/>
      </dsp:nvSpPr>
      <dsp:spPr>
        <a:xfrm>
          <a:off x="2790316" y="1520905"/>
          <a:ext cx="2786231" cy="3193900"/>
        </a:xfrm>
        <a:prstGeom prst="rect">
          <a:avLst/>
        </a:prstGeom>
        <a:solidFill>
          <a:schemeClr val="bg1">
            <a:alpha val="7000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1" kern="1200" dirty="0" smtClean="0">
              <a:solidFill>
                <a:srgbClr val="002060"/>
              </a:solidFill>
              <a:ea typeface="Adobe Myungjo Std M" pitchFamily="18" charset="-128"/>
            </a:rPr>
            <a:t>وضع العمل بدون إنترنت (</a:t>
          </a:r>
          <a:r>
            <a:rPr lang="ar-SA" sz="2400" b="1" kern="1200" dirty="0" err="1" smtClean="0">
              <a:solidFill>
                <a:srgbClr val="002060"/>
              </a:solidFill>
              <a:ea typeface="Adobe Myungjo Std M" pitchFamily="18" charset="-128"/>
            </a:rPr>
            <a:t>Offline</a:t>
          </a:r>
          <a:r>
            <a:rPr lang="ar-SA" sz="2400" b="1" kern="1200" dirty="0" smtClean="0">
              <a:solidFill>
                <a:srgbClr val="002060"/>
              </a:solidFill>
              <a:ea typeface="Adobe Myungjo Std M" pitchFamily="18" charset="-128"/>
            </a:rPr>
            <a:t> </a:t>
          </a:r>
          <a:r>
            <a:rPr lang="ar-SA" sz="2400" b="1" kern="1200" dirty="0" err="1" smtClean="0">
              <a:solidFill>
                <a:srgbClr val="002060"/>
              </a:solidFill>
              <a:ea typeface="Adobe Myungjo Std M" pitchFamily="18" charset="-128"/>
            </a:rPr>
            <a:t>Mode</a:t>
          </a:r>
          <a:r>
            <a:rPr lang="ar-SA" sz="2400" b="1" kern="1200" dirty="0" smtClean="0">
              <a:solidFill>
                <a:srgbClr val="002060"/>
              </a:solidFill>
              <a:ea typeface="Adobe Myungjo Std M" pitchFamily="18" charset="-128"/>
            </a:rPr>
            <a:t>)</a:t>
          </a:r>
        </a:p>
        <a:p>
          <a:pPr lvl="0" algn="ctr" defTabSz="1066800" rtl="1">
            <a:lnSpc>
              <a:spcPct val="90000"/>
            </a:lnSpc>
            <a:spcBef>
              <a:spcPct val="0"/>
            </a:spcBef>
            <a:spcAft>
              <a:spcPct val="35000"/>
            </a:spcAft>
          </a:pPr>
          <a:endParaRPr lang="ar-SA" sz="2400" b="1" kern="1200" dirty="0" smtClean="0">
            <a:ea typeface="Adobe Myungjo Std M" pitchFamily="18" charset="-128"/>
          </a:endParaRPr>
        </a:p>
        <a:p>
          <a:pPr lvl="0" algn="ctr" defTabSz="1066800" rtl="1">
            <a:lnSpc>
              <a:spcPct val="90000"/>
            </a:lnSpc>
            <a:spcBef>
              <a:spcPct val="0"/>
            </a:spcBef>
            <a:spcAft>
              <a:spcPct val="35000"/>
            </a:spcAft>
          </a:pPr>
          <a:r>
            <a:rPr lang="ar-YE" sz="2000" b="1" kern="1200" dirty="0" smtClean="0">
              <a:solidFill>
                <a:srgbClr val="C00000"/>
              </a:solidFill>
              <a:latin typeface="Simplified Arabic" panose="02020603050405020304" pitchFamily="18" charset="-78"/>
            </a:rPr>
            <a:t>يدعم تخزين البيانات في حال انقطاع الاتصال ورفعها لاحقًا </a:t>
          </a:r>
          <a:endParaRPr lang="ar-YE" sz="2000" kern="1200" dirty="0">
            <a:solidFill>
              <a:srgbClr val="C00000"/>
            </a:solidFill>
          </a:endParaRPr>
        </a:p>
      </dsp:txBody>
      <dsp:txXfrm>
        <a:off x="2790316" y="1520905"/>
        <a:ext cx="2786231" cy="3193900"/>
      </dsp:txXfrm>
    </dsp:sp>
    <dsp:sp modelId="{53E66257-4BB2-47AD-B775-AD444299BA58}">
      <dsp:nvSpPr>
        <dsp:cNvPr id="0" name=""/>
        <dsp:cNvSpPr/>
      </dsp:nvSpPr>
      <dsp:spPr>
        <a:xfrm>
          <a:off x="5576548" y="1520905"/>
          <a:ext cx="2786231" cy="3193900"/>
        </a:xfrm>
        <a:prstGeom prst="rect">
          <a:avLst/>
        </a:prstGeom>
        <a:solidFill>
          <a:schemeClr val="bg1">
            <a:alpha val="5000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1" kern="1200" dirty="0" smtClean="0">
              <a:solidFill>
                <a:srgbClr val="002060"/>
              </a:solidFill>
              <a:ea typeface="Adobe Myungjo Std M" pitchFamily="18" charset="-128"/>
            </a:rPr>
            <a:t>وضع الرسائل القصيرة (SMS </a:t>
          </a:r>
          <a:r>
            <a:rPr lang="ar-SA" sz="2400" b="1" kern="1200" dirty="0" err="1" smtClean="0">
              <a:solidFill>
                <a:srgbClr val="002060"/>
              </a:solidFill>
              <a:ea typeface="Adobe Myungjo Std M" pitchFamily="18" charset="-128"/>
            </a:rPr>
            <a:t>Mode</a:t>
          </a:r>
          <a:r>
            <a:rPr lang="ar-SA" sz="2400" b="1" kern="1200" dirty="0" smtClean="0">
              <a:solidFill>
                <a:srgbClr val="002060"/>
              </a:solidFill>
              <a:ea typeface="Adobe Myungjo Std M" pitchFamily="18" charset="-128"/>
            </a:rPr>
            <a:t>)</a:t>
          </a:r>
        </a:p>
        <a:p>
          <a:pPr lvl="0" algn="ctr" defTabSz="1066800" rtl="1">
            <a:lnSpc>
              <a:spcPct val="90000"/>
            </a:lnSpc>
            <a:spcBef>
              <a:spcPct val="0"/>
            </a:spcBef>
            <a:spcAft>
              <a:spcPct val="35000"/>
            </a:spcAft>
          </a:pPr>
          <a:endParaRPr lang="ar-SA" sz="2400" b="1" kern="1200" dirty="0" smtClean="0">
            <a:ea typeface="Adobe Myungjo Std M" pitchFamily="18" charset="-128"/>
          </a:endParaRPr>
        </a:p>
        <a:p>
          <a:pPr lvl="0" algn="ctr" defTabSz="1066800" rtl="1">
            <a:lnSpc>
              <a:spcPct val="90000"/>
            </a:lnSpc>
            <a:spcBef>
              <a:spcPct val="0"/>
            </a:spcBef>
            <a:spcAft>
              <a:spcPct val="35000"/>
            </a:spcAft>
          </a:pPr>
          <a:r>
            <a:rPr lang="ar-YE" sz="2000" b="1" kern="1200" dirty="0" smtClean="0">
              <a:solidFill>
                <a:srgbClr val="C00000"/>
              </a:solidFill>
              <a:latin typeface="Simplified Arabic" panose="02020603050405020304" pitchFamily="18" charset="-78"/>
            </a:rPr>
            <a:t>عبر الرسائل النصية، في الوقت الحقيقي، وبدون اتصال بالإنترنت.</a:t>
          </a:r>
          <a:endParaRPr lang="en-US" sz="2000" b="1" kern="1200" dirty="0" smtClean="0">
            <a:solidFill>
              <a:srgbClr val="C00000"/>
            </a:solidFill>
            <a:ea typeface="Adobe Myungjo Std M" pitchFamily="18" charset="-128"/>
          </a:endParaRPr>
        </a:p>
        <a:p>
          <a:pPr lvl="0" algn="ctr" defTabSz="1066800" rtl="1">
            <a:lnSpc>
              <a:spcPct val="90000"/>
            </a:lnSpc>
            <a:spcBef>
              <a:spcPct val="0"/>
            </a:spcBef>
            <a:spcAft>
              <a:spcPct val="35000"/>
            </a:spcAft>
          </a:pPr>
          <a:endParaRPr lang="ar-YE" sz="2400" kern="1200" dirty="0"/>
        </a:p>
      </dsp:txBody>
      <dsp:txXfrm>
        <a:off x="5576548" y="1520905"/>
        <a:ext cx="2786231" cy="3193900"/>
      </dsp:txXfrm>
    </dsp:sp>
    <dsp:sp modelId="{455CF6C6-A899-4BE2-BD31-7B9A91CCAB3E}">
      <dsp:nvSpPr>
        <dsp:cNvPr id="0" name=""/>
        <dsp:cNvSpPr/>
      </dsp:nvSpPr>
      <dsp:spPr>
        <a:xfrm>
          <a:off x="0" y="4714806"/>
          <a:ext cx="8366865" cy="354877"/>
        </a:xfrm>
        <a:prstGeom prst="rect">
          <a:avLst/>
        </a:prstGeom>
        <a:solidFill>
          <a:schemeClr val="bg1"/>
        </a:solidFill>
        <a:ln>
          <a:noFill/>
        </a:ln>
        <a:effectLst/>
        <a:scene3d>
          <a:camera prst="orthographicFront"/>
          <a:lightRig rig="threePt" dir="t"/>
        </a:scene3d>
        <a:sp3d>
          <a:bevelT prst="angle"/>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YE"/>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03B7B38A-ACB9-4600-9795-81DB98CFAE35}" type="datetimeFigureOut">
              <a:rPr lang="ar-YE" smtClean="0"/>
              <a:t>28/01/1447</a:t>
            </a:fld>
            <a:endParaRPr lang="ar-YE"/>
          </a:p>
        </p:txBody>
      </p:sp>
      <p:sp>
        <p:nvSpPr>
          <p:cNvPr id="4" name="عنصر نائب لصورة الشريحة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endParaRPr lang="ar-YE"/>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YE"/>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YE"/>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ED201BFD-8FFE-45F4-AE26-3F8B723E9B13}" type="slidenum">
              <a:rPr lang="ar-YE" smtClean="0"/>
              <a:t>‹#›</a:t>
            </a:fld>
            <a:endParaRPr lang="ar-YE"/>
          </a:p>
        </p:txBody>
      </p:sp>
    </p:spTree>
    <p:extLst>
      <p:ext uri="{BB962C8B-B14F-4D97-AF65-F5344CB8AC3E}">
        <p14:creationId xmlns:p14="http://schemas.microsoft.com/office/powerpoint/2010/main" val="354823843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YE" dirty="0"/>
          </a:p>
        </p:txBody>
      </p:sp>
      <p:sp>
        <p:nvSpPr>
          <p:cNvPr id="4" name="عنصر نائب لرقم الشريحة 3"/>
          <p:cNvSpPr>
            <a:spLocks noGrp="1"/>
          </p:cNvSpPr>
          <p:nvPr>
            <p:ph type="sldNum" sz="quarter" idx="10"/>
          </p:nvPr>
        </p:nvSpPr>
        <p:spPr/>
        <p:txBody>
          <a:bodyPr/>
          <a:lstStyle/>
          <a:p>
            <a:fld id="{ED201BFD-8FFE-45F4-AE26-3F8B723E9B13}" type="slidenum">
              <a:rPr lang="ar-YE" smtClean="0"/>
              <a:t>5</a:t>
            </a:fld>
            <a:endParaRPr lang="ar-YE"/>
          </a:p>
        </p:txBody>
      </p:sp>
    </p:spTree>
    <p:extLst>
      <p:ext uri="{BB962C8B-B14F-4D97-AF65-F5344CB8AC3E}">
        <p14:creationId xmlns:p14="http://schemas.microsoft.com/office/powerpoint/2010/main" val="932006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YE" dirty="0"/>
          </a:p>
        </p:txBody>
      </p:sp>
      <p:sp>
        <p:nvSpPr>
          <p:cNvPr id="4" name="عنصر نائب لرقم الشريحة 3"/>
          <p:cNvSpPr>
            <a:spLocks noGrp="1"/>
          </p:cNvSpPr>
          <p:nvPr>
            <p:ph type="sldNum" sz="quarter" idx="10"/>
          </p:nvPr>
        </p:nvSpPr>
        <p:spPr/>
        <p:txBody>
          <a:bodyPr/>
          <a:lstStyle/>
          <a:p>
            <a:fld id="{ED201BFD-8FFE-45F4-AE26-3F8B723E9B13}" type="slidenum">
              <a:rPr lang="ar-YE" smtClean="0"/>
              <a:t>7</a:t>
            </a:fld>
            <a:endParaRPr lang="ar-YE"/>
          </a:p>
        </p:txBody>
      </p:sp>
    </p:spTree>
    <p:extLst>
      <p:ext uri="{BB962C8B-B14F-4D97-AF65-F5344CB8AC3E}">
        <p14:creationId xmlns:p14="http://schemas.microsoft.com/office/powerpoint/2010/main" val="168378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p:txBody>
          <a:bodyPr/>
          <a:lstStyle/>
          <a:p>
            <a:fld id="{2D27A18E-57FE-4049-8DC7-A39D4BD41ED9}" type="datetimeFigureOut">
              <a:rPr lang="ar-YE" smtClean="0"/>
              <a:t>28/01/1447</a:t>
            </a:fld>
            <a:endParaRPr lang="ar-YE"/>
          </a:p>
        </p:txBody>
      </p:sp>
      <p:sp>
        <p:nvSpPr>
          <p:cNvPr id="5" name="Footer Placeholder 4"/>
          <p:cNvSpPr>
            <a:spLocks noGrp="1"/>
          </p:cNvSpPr>
          <p:nvPr>
            <p:ph type="ftr" sz="quarter" idx="11"/>
          </p:nvPr>
        </p:nvSpPr>
        <p:spPr/>
        <p:txBody>
          <a:bodyPr/>
          <a:lstStyle/>
          <a:p>
            <a:endParaRPr lang="ar-YE"/>
          </a:p>
        </p:txBody>
      </p:sp>
      <p:sp>
        <p:nvSpPr>
          <p:cNvPr id="6" name="Slide Number Placeholder 5"/>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195378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2D27A18E-57FE-4049-8DC7-A39D4BD41ED9}" type="datetimeFigureOut">
              <a:rPr lang="ar-YE" smtClean="0"/>
              <a:t>28/01/1447</a:t>
            </a:fld>
            <a:endParaRPr lang="ar-YE"/>
          </a:p>
        </p:txBody>
      </p:sp>
      <p:sp>
        <p:nvSpPr>
          <p:cNvPr id="5" name="Footer Placeholder 4"/>
          <p:cNvSpPr>
            <a:spLocks noGrp="1"/>
          </p:cNvSpPr>
          <p:nvPr>
            <p:ph type="ftr" sz="quarter" idx="11"/>
          </p:nvPr>
        </p:nvSpPr>
        <p:spPr/>
        <p:txBody>
          <a:bodyPr/>
          <a:lstStyle/>
          <a:p>
            <a:endParaRPr lang="ar-YE"/>
          </a:p>
        </p:txBody>
      </p:sp>
      <p:sp>
        <p:nvSpPr>
          <p:cNvPr id="6" name="Slide Number Placeholder 5"/>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31781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2D27A18E-57FE-4049-8DC7-A39D4BD41ED9}" type="datetimeFigureOut">
              <a:rPr lang="ar-YE" smtClean="0"/>
              <a:t>28/01/1447</a:t>
            </a:fld>
            <a:endParaRPr lang="ar-YE"/>
          </a:p>
        </p:txBody>
      </p:sp>
      <p:sp>
        <p:nvSpPr>
          <p:cNvPr id="5" name="Footer Placeholder 4"/>
          <p:cNvSpPr>
            <a:spLocks noGrp="1"/>
          </p:cNvSpPr>
          <p:nvPr>
            <p:ph type="ftr" sz="quarter" idx="11"/>
          </p:nvPr>
        </p:nvSpPr>
        <p:spPr/>
        <p:txBody>
          <a:bodyPr/>
          <a:lstStyle/>
          <a:p>
            <a:endParaRPr lang="ar-YE"/>
          </a:p>
        </p:txBody>
      </p:sp>
      <p:sp>
        <p:nvSpPr>
          <p:cNvPr id="6" name="Slide Number Placeholder 5"/>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359287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2D27A18E-57FE-4049-8DC7-A39D4BD41ED9}" type="datetimeFigureOut">
              <a:rPr lang="ar-YE" smtClean="0"/>
              <a:t>28/01/1447</a:t>
            </a:fld>
            <a:endParaRPr lang="ar-YE"/>
          </a:p>
        </p:txBody>
      </p:sp>
      <p:sp>
        <p:nvSpPr>
          <p:cNvPr id="5" name="Footer Placeholder 4"/>
          <p:cNvSpPr>
            <a:spLocks noGrp="1"/>
          </p:cNvSpPr>
          <p:nvPr>
            <p:ph type="ftr" sz="quarter" idx="11"/>
          </p:nvPr>
        </p:nvSpPr>
        <p:spPr/>
        <p:txBody>
          <a:bodyPr/>
          <a:lstStyle/>
          <a:p>
            <a:endParaRPr lang="ar-YE"/>
          </a:p>
        </p:txBody>
      </p:sp>
      <p:sp>
        <p:nvSpPr>
          <p:cNvPr id="6" name="Slide Number Placeholder 5"/>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853581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smtClean="0"/>
              <a:t>تحرير أنماط النص الرئيسي</a:t>
            </a:r>
          </a:p>
        </p:txBody>
      </p:sp>
      <p:sp>
        <p:nvSpPr>
          <p:cNvPr id="4" name="Date Placeholder 3"/>
          <p:cNvSpPr>
            <a:spLocks noGrp="1"/>
          </p:cNvSpPr>
          <p:nvPr>
            <p:ph type="dt" sz="half" idx="10"/>
          </p:nvPr>
        </p:nvSpPr>
        <p:spPr/>
        <p:txBody>
          <a:bodyPr/>
          <a:lstStyle/>
          <a:p>
            <a:fld id="{2D27A18E-57FE-4049-8DC7-A39D4BD41ED9}" type="datetimeFigureOut">
              <a:rPr lang="ar-YE" smtClean="0"/>
              <a:t>28/01/1447</a:t>
            </a:fld>
            <a:endParaRPr lang="ar-YE"/>
          </a:p>
        </p:txBody>
      </p:sp>
      <p:sp>
        <p:nvSpPr>
          <p:cNvPr id="5" name="Footer Placeholder 4"/>
          <p:cNvSpPr>
            <a:spLocks noGrp="1"/>
          </p:cNvSpPr>
          <p:nvPr>
            <p:ph type="ftr" sz="quarter" idx="11"/>
          </p:nvPr>
        </p:nvSpPr>
        <p:spPr/>
        <p:txBody>
          <a:bodyPr/>
          <a:lstStyle/>
          <a:p>
            <a:endParaRPr lang="ar-YE"/>
          </a:p>
        </p:txBody>
      </p:sp>
      <p:sp>
        <p:nvSpPr>
          <p:cNvPr id="6" name="Slide Number Placeholder 5"/>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243214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2D27A18E-57FE-4049-8DC7-A39D4BD41ED9}" type="datetimeFigureOut">
              <a:rPr lang="ar-YE" smtClean="0"/>
              <a:t>28/01/1447</a:t>
            </a:fld>
            <a:endParaRPr lang="ar-YE"/>
          </a:p>
        </p:txBody>
      </p:sp>
      <p:sp>
        <p:nvSpPr>
          <p:cNvPr id="6" name="Footer Placeholder 5"/>
          <p:cNvSpPr>
            <a:spLocks noGrp="1"/>
          </p:cNvSpPr>
          <p:nvPr>
            <p:ph type="ftr" sz="quarter" idx="11"/>
          </p:nvPr>
        </p:nvSpPr>
        <p:spPr/>
        <p:txBody>
          <a:bodyPr/>
          <a:lstStyle/>
          <a:p>
            <a:endParaRPr lang="ar-YE"/>
          </a:p>
        </p:txBody>
      </p:sp>
      <p:sp>
        <p:nvSpPr>
          <p:cNvPr id="7" name="Slide Number Placeholder 6"/>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3239924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تحرير أنماط النص الرئيسي</a:t>
            </a:r>
          </a:p>
        </p:txBody>
      </p:sp>
      <p:sp>
        <p:nvSpPr>
          <p:cNvPr id="4" name="Content Placeholder 3"/>
          <p:cNvSpPr>
            <a:spLocks noGrp="1"/>
          </p:cNvSpPr>
          <p:nvPr>
            <p:ph sz="half" idx="2"/>
          </p:nvPr>
        </p:nvSpPr>
        <p:spPr>
          <a:xfrm>
            <a:off x="839789" y="2505075"/>
            <a:ext cx="5157787" cy="3684588"/>
          </a:xfrm>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تحرير أنماط النص الرئيسي</a:t>
            </a:r>
          </a:p>
        </p:txBody>
      </p:sp>
      <p:sp>
        <p:nvSpPr>
          <p:cNvPr id="6" name="Content Placeholder 5"/>
          <p:cNvSpPr>
            <a:spLocks noGrp="1"/>
          </p:cNvSpPr>
          <p:nvPr>
            <p:ph sz="quarter" idx="4"/>
          </p:nvPr>
        </p:nvSpPr>
        <p:spPr>
          <a:xfrm>
            <a:off x="6172201" y="2505075"/>
            <a:ext cx="5183188" cy="3684588"/>
          </a:xfrm>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2D27A18E-57FE-4049-8DC7-A39D4BD41ED9}" type="datetimeFigureOut">
              <a:rPr lang="ar-YE" smtClean="0"/>
              <a:t>28/01/1447</a:t>
            </a:fld>
            <a:endParaRPr lang="ar-YE"/>
          </a:p>
        </p:txBody>
      </p:sp>
      <p:sp>
        <p:nvSpPr>
          <p:cNvPr id="8" name="Footer Placeholder 7"/>
          <p:cNvSpPr>
            <a:spLocks noGrp="1"/>
          </p:cNvSpPr>
          <p:nvPr>
            <p:ph type="ftr" sz="quarter" idx="11"/>
          </p:nvPr>
        </p:nvSpPr>
        <p:spPr/>
        <p:txBody>
          <a:bodyPr/>
          <a:lstStyle/>
          <a:p>
            <a:endParaRPr lang="ar-YE"/>
          </a:p>
        </p:txBody>
      </p:sp>
      <p:sp>
        <p:nvSpPr>
          <p:cNvPr id="9" name="Slide Number Placeholder 8"/>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31138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2D27A18E-57FE-4049-8DC7-A39D4BD41ED9}" type="datetimeFigureOut">
              <a:rPr lang="ar-YE" smtClean="0"/>
              <a:t>28/01/1447</a:t>
            </a:fld>
            <a:endParaRPr lang="ar-YE"/>
          </a:p>
        </p:txBody>
      </p:sp>
      <p:sp>
        <p:nvSpPr>
          <p:cNvPr id="4" name="Footer Placeholder 3"/>
          <p:cNvSpPr>
            <a:spLocks noGrp="1"/>
          </p:cNvSpPr>
          <p:nvPr>
            <p:ph type="ftr" sz="quarter" idx="11"/>
          </p:nvPr>
        </p:nvSpPr>
        <p:spPr/>
        <p:txBody>
          <a:bodyPr/>
          <a:lstStyle/>
          <a:p>
            <a:endParaRPr lang="ar-YE"/>
          </a:p>
        </p:txBody>
      </p:sp>
      <p:sp>
        <p:nvSpPr>
          <p:cNvPr id="5" name="Slide Number Placeholder 4"/>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7239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7A18E-57FE-4049-8DC7-A39D4BD41ED9}" type="datetimeFigureOut">
              <a:rPr lang="ar-YE" smtClean="0"/>
              <a:t>28/01/1447</a:t>
            </a:fld>
            <a:endParaRPr lang="ar-YE"/>
          </a:p>
        </p:txBody>
      </p:sp>
      <p:sp>
        <p:nvSpPr>
          <p:cNvPr id="3" name="Footer Placeholder 2"/>
          <p:cNvSpPr>
            <a:spLocks noGrp="1"/>
          </p:cNvSpPr>
          <p:nvPr>
            <p:ph type="ftr" sz="quarter" idx="11"/>
          </p:nvPr>
        </p:nvSpPr>
        <p:spPr/>
        <p:txBody>
          <a:bodyPr/>
          <a:lstStyle/>
          <a:p>
            <a:endParaRPr lang="ar-YE"/>
          </a:p>
        </p:txBody>
      </p:sp>
      <p:sp>
        <p:nvSpPr>
          <p:cNvPr id="4" name="Slide Number Placeholder 3"/>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209864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تحرير أنماط النص الرئيسي</a:t>
            </a:r>
          </a:p>
        </p:txBody>
      </p:sp>
      <p:sp>
        <p:nvSpPr>
          <p:cNvPr id="5" name="Date Placeholder 4"/>
          <p:cNvSpPr>
            <a:spLocks noGrp="1"/>
          </p:cNvSpPr>
          <p:nvPr>
            <p:ph type="dt" sz="half" idx="10"/>
          </p:nvPr>
        </p:nvSpPr>
        <p:spPr/>
        <p:txBody>
          <a:bodyPr/>
          <a:lstStyle/>
          <a:p>
            <a:fld id="{2D27A18E-57FE-4049-8DC7-A39D4BD41ED9}" type="datetimeFigureOut">
              <a:rPr lang="ar-YE" smtClean="0"/>
              <a:t>28/01/1447</a:t>
            </a:fld>
            <a:endParaRPr lang="ar-YE"/>
          </a:p>
        </p:txBody>
      </p:sp>
      <p:sp>
        <p:nvSpPr>
          <p:cNvPr id="6" name="Footer Placeholder 5"/>
          <p:cNvSpPr>
            <a:spLocks noGrp="1"/>
          </p:cNvSpPr>
          <p:nvPr>
            <p:ph type="ftr" sz="quarter" idx="11"/>
          </p:nvPr>
        </p:nvSpPr>
        <p:spPr/>
        <p:txBody>
          <a:bodyPr/>
          <a:lstStyle/>
          <a:p>
            <a:endParaRPr lang="ar-YE"/>
          </a:p>
        </p:txBody>
      </p:sp>
      <p:sp>
        <p:nvSpPr>
          <p:cNvPr id="7" name="Slide Number Placeholder 6"/>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107730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smtClean="0"/>
              <a:t>انقر لتحرير نمط العنوان الرئيسي</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تحرير أنماط النص الرئيسي</a:t>
            </a:r>
          </a:p>
        </p:txBody>
      </p:sp>
      <p:sp>
        <p:nvSpPr>
          <p:cNvPr id="5" name="Date Placeholder 4"/>
          <p:cNvSpPr>
            <a:spLocks noGrp="1"/>
          </p:cNvSpPr>
          <p:nvPr>
            <p:ph type="dt" sz="half" idx="10"/>
          </p:nvPr>
        </p:nvSpPr>
        <p:spPr/>
        <p:txBody>
          <a:bodyPr/>
          <a:lstStyle/>
          <a:p>
            <a:fld id="{2D27A18E-57FE-4049-8DC7-A39D4BD41ED9}" type="datetimeFigureOut">
              <a:rPr lang="ar-YE" smtClean="0"/>
              <a:t>28/01/1447</a:t>
            </a:fld>
            <a:endParaRPr lang="ar-YE"/>
          </a:p>
        </p:txBody>
      </p:sp>
      <p:sp>
        <p:nvSpPr>
          <p:cNvPr id="6" name="Footer Placeholder 5"/>
          <p:cNvSpPr>
            <a:spLocks noGrp="1"/>
          </p:cNvSpPr>
          <p:nvPr>
            <p:ph type="ftr" sz="quarter" idx="11"/>
          </p:nvPr>
        </p:nvSpPr>
        <p:spPr/>
        <p:txBody>
          <a:bodyPr/>
          <a:lstStyle/>
          <a:p>
            <a:endParaRPr lang="ar-YE"/>
          </a:p>
        </p:txBody>
      </p:sp>
      <p:sp>
        <p:nvSpPr>
          <p:cNvPr id="7" name="Slide Number Placeholder 6"/>
          <p:cNvSpPr>
            <a:spLocks noGrp="1"/>
          </p:cNvSpPr>
          <p:nvPr>
            <p:ph type="sldNum" sz="quarter" idx="12"/>
          </p:nvPr>
        </p:nvSpPr>
        <p:spPr/>
        <p:txBody>
          <a:bodyPr/>
          <a:lstStyle/>
          <a:p>
            <a:fld id="{1AC89D53-2DCB-4CAE-8F0B-C1528633FE57}" type="slidenum">
              <a:rPr lang="ar-YE" smtClean="0"/>
              <a:t>‹#›</a:t>
            </a:fld>
            <a:endParaRPr lang="ar-YE"/>
          </a:p>
        </p:txBody>
      </p:sp>
    </p:spTree>
    <p:extLst>
      <p:ext uri="{BB962C8B-B14F-4D97-AF65-F5344CB8AC3E}">
        <p14:creationId xmlns:p14="http://schemas.microsoft.com/office/powerpoint/2010/main" val="2197471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27A18E-57FE-4049-8DC7-A39D4BD41ED9}" type="datetimeFigureOut">
              <a:rPr lang="ar-YE" smtClean="0"/>
              <a:t>28/01/1447</a:t>
            </a:fld>
            <a:endParaRPr lang="ar-YE"/>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YE"/>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89D53-2DCB-4CAE-8F0B-C1528633FE57}" type="slidenum">
              <a:rPr lang="ar-YE" smtClean="0"/>
              <a:t>‹#›</a:t>
            </a:fld>
            <a:endParaRPr lang="ar-YE"/>
          </a:p>
        </p:txBody>
      </p:sp>
    </p:spTree>
    <p:extLst>
      <p:ext uri="{BB962C8B-B14F-4D97-AF65-F5344CB8AC3E}">
        <p14:creationId xmlns:p14="http://schemas.microsoft.com/office/powerpoint/2010/main" val="38740287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svg"/><Relationship Id="rId12"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2.jpe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13" Type="http://schemas.openxmlformats.org/officeDocument/2006/relationships/image" Target="../media/image16.pn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13" Type="http://schemas.openxmlformats.org/officeDocument/2006/relationships/image" Target="../media/image18.pn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13"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10" Type="http://schemas.openxmlformats.org/officeDocument/2006/relationships/image" Target="../media/image23.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11" Type="http://schemas.microsoft.com/office/2007/relationships/hdphoto" Target="../media/hdphoto2.wdp"/><Relationship Id="rId10" Type="http://schemas.openxmlformats.org/officeDocument/2006/relationships/image" Target="../media/image7.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xml"/><Relationship Id="rId9"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مستدير الزوايا 3"/>
          <p:cNvSpPr/>
          <p:nvPr/>
        </p:nvSpPr>
        <p:spPr>
          <a:xfrm>
            <a:off x="619245" y="80134"/>
            <a:ext cx="11486507" cy="15942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1350"/>
          </a:p>
        </p:txBody>
      </p:sp>
      <p:pic>
        <p:nvPicPr>
          <p:cNvPr id="6" name="صورة 5"/>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498520" y="80134"/>
            <a:ext cx="1856608" cy="1748666"/>
          </a:xfrm>
          <a:prstGeom prst="rect">
            <a:avLst/>
          </a:prstGeom>
        </p:spPr>
      </p:pic>
      <p:sp>
        <p:nvSpPr>
          <p:cNvPr id="7" name="مربع نص 6"/>
          <p:cNvSpPr txBox="1"/>
          <p:nvPr/>
        </p:nvSpPr>
        <p:spPr>
          <a:xfrm>
            <a:off x="7714210" y="334206"/>
            <a:ext cx="2972974" cy="1107996"/>
          </a:xfrm>
          <a:prstGeom prst="rect">
            <a:avLst/>
          </a:prstGeom>
          <a:noFill/>
        </p:spPr>
        <p:txBody>
          <a:bodyPr wrap="square" rtlCol="1">
            <a:spAutoFit/>
          </a:bodyPr>
          <a:lstStyle/>
          <a:p>
            <a:r>
              <a:rPr lang="ar-SA" sz="1400" dirty="0">
                <a:cs typeface="PT Bold Heading" panose="02010400000000000000" pitchFamily="2" charset="-78"/>
              </a:rPr>
              <a:t>وزارة التعليم العالي</a:t>
            </a:r>
          </a:p>
          <a:p>
            <a:r>
              <a:rPr lang="ar-SA" sz="1400" dirty="0">
                <a:cs typeface="PT Bold Heading" panose="02010400000000000000" pitchFamily="2" charset="-78"/>
              </a:rPr>
              <a:t>جامعة إقليم سبأ</a:t>
            </a:r>
          </a:p>
          <a:p>
            <a:r>
              <a:rPr lang="ar-SA" sz="1400" dirty="0">
                <a:cs typeface="PT Bold Heading" panose="02010400000000000000" pitchFamily="2" charset="-78"/>
              </a:rPr>
              <a:t>كلية تكنولوجيا المعلومات وعلوم الحاسوب </a:t>
            </a:r>
          </a:p>
          <a:p>
            <a:r>
              <a:rPr lang="ar-SA" sz="1400" dirty="0">
                <a:cs typeface="PT Bold Heading" panose="02010400000000000000" pitchFamily="2" charset="-78"/>
              </a:rPr>
              <a:t>قسم </a:t>
            </a:r>
            <a:r>
              <a:rPr lang="ar-SA" sz="1400" dirty="0" smtClean="0">
                <a:cs typeface="PT Bold Heading" panose="02010400000000000000" pitchFamily="2" charset="-78"/>
              </a:rPr>
              <a:t>: </a:t>
            </a:r>
            <a:r>
              <a:rPr lang="en-US" sz="2400" b="1" dirty="0" smtClean="0">
                <a:cs typeface="PT Bold Heading" panose="02010400000000000000" pitchFamily="2" charset="-78"/>
              </a:rPr>
              <a:t>ITC</a:t>
            </a:r>
            <a:endParaRPr lang="ar-YE" sz="2400" b="1" dirty="0">
              <a:cs typeface="PT Bold Heading" panose="02010400000000000000" pitchFamily="2" charset="-78"/>
            </a:endParaRPr>
          </a:p>
        </p:txBody>
      </p:sp>
      <p:pic>
        <p:nvPicPr>
          <p:cNvPr id="10" name="صورة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6766" y="0"/>
            <a:ext cx="2137947" cy="1109564"/>
          </a:xfrm>
          <a:prstGeom prst="rect">
            <a:avLst/>
          </a:prstGeom>
        </p:spPr>
      </p:pic>
      <p:sp>
        <p:nvSpPr>
          <p:cNvPr id="12" name="Freeform 23"/>
          <p:cNvSpPr/>
          <p:nvPr/>
        </p:nvSpPr>
        <p:spPr>
          <a:xfrm rot="6276049" flipH="1" flipV="1">
            <a:off x="-2062785" y="1170339"/>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5">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13" name="Freeform 22"/>
          <p:cNvSpPr/>
          <p:nvPr/>
        </p:nvSpPr>
        <p:spPr>
          <a:xfrm rot="5400000">
            <a:off x="-3293639" y="1216260"/>
            <a:ext cx="6873303" cy="1847316"/>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4" name="Freeform 10"/>
          <p:cNvSpPr/>
          <p:nvPr/>
        </p:nvSpPr>
        <p:spPr>
          <a:xfrm rot="-10800000" flipH="1" flipV="1">
            <a:off x="-22272" y="5136352"/>
            <a:ext cx="4098018" cy="1705883"/>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sp>
        <p:nvSpPr>
          <p:cNvPr id="16" name="مربع نص 15"/>
          <p:cNvSpPr txBox="1"/>
          <p:nvPr/>
        </p:nvSpPr>
        <p:spPr>
          <a:xfrm>
            <a:off x="2996063" y="2719670"/>
            <a:ext cx="6172200" cy="707886"/>
          </a:xfrm>
          <a:prstGeom prst="rect">
            <a:avLst/>
          </a:prstGeom>
          <a:noFill/>
        </p:spPr>
        <p:txBody>
          <a:bodyPr wrap="square" rtlCol="1">
            <a:spAutoFit/>
          </a:bodyPr>
          <a:lstStyle/>
          <a:p>
            <a:pPr algn="ctr"/>
            <a:r>
              <a:rPr lang="ar-YE" sz="2000" b="1" dirty="0">
                <a:latin typeface="Arial Narrow" panose="020B0606020202030204" pitchFamily="34" charset="0"/>
                <a:cs typeface="PT Bold Heading" panose="02010400000000000000" pitchFamily="2" charset="-78"/>
              </a:rPr>
              <a:t>تصميم وتنفيذ نظام تتبع السيارات </a:t>
            </a:r>
            <a:r>
              <a:rPr lang="ar-YE" sz="2000" b="1" dirty="0" err="1" smtClean="0">
                <a:latin typeface="Arial Narrow" panose="020B0606020202030204" pitchFamily="34" charset="0"/>
                <a:cs typeface="PT Bold Heading" panose="02010400000000000000" pitchFamily="2" charset="-78"/>
              </a:rPr>
              <a:t>بإستخدام</a:t>
            </a:r>
            <a:r>
              <a:rPr lang="en-US" sz="2000" b="1" dirty="0" smtClean="0">
                <a:latin typeface="Arial Narrow" panose="020B0606020202030204" pitchFamily="34" charset="0"/>
                <a:cs typeface="PT Bold Heading" panose="02010400000000000000" pitchFamily="2" charset="-78"/>
              </a:rPr>
              <a:t> </a:t>
            </a:r>
            <a:r>
              <a:rPr lang="en-US" sz="2000" b="1" dirty="0">
                <a:latin typeface="Arial Narrow" panose="020B0606020202030204" pitchFamily="34" charset="0"/>
                <a:cs typeface="PT Bold Heading" panose="02010400000000000000" pitchFamily="2" charset="-78"/>
              </a:rPr>
              <a:t>GPS </a:t>
            </a:r>
            <a:r>
              <a:rPr lang="ar-YE" sz="2000" b="1" dirty="0">
                <a:latin typeface="Arial Narrow" panose="020B0606020202030204" pitchFamily="34" charset="0"/>
                <a:cs typeface="PT Bold Heading" panose="02010400000000000000" pitchFamily="2" charset="-78"/>
              </a:rPr>
              <a:t>و </a:t>
            </a:r>
            <a:r>
              <a:rPr lang="en-US" sz="2000" b="1" dirty="0" smtClean="0">
                <a:latin typeface="Arial Narrow" panose="020B0606020202030204" pitchFamily="34" charset="0"/>
                <a:cs typeface="PT Bold Heading" panose="02010400000000000000" pitchFamily="2" charset="-78"/>
              </a:rPr>
              <a:t>GSM </a:t>
            </a:r>
            <a:r>
              <a:rPr lang="ar-YE" sz="2000" b="1" dirty="0" smtClean="0">
                <a:latin typeface="Arial Narrow" panose="020B0606020202030204" pitchFamily="34" charset="0"/>
                <a:cs typeface="PT Bold Heading" panose="02010400000000000000" pitchFamily="2" charset="-78"/>
              </a:rPr>
              <a:t> عبر واجهة ويب</a:t>
            </a:r>
            <a:endParaRPr lang="ar-YE" sz="2000" b="1" dirty="0">
              <a:latin typeface="Arial Narrow" panose="020B0606020202030204" pitchFamily="34" charset="0"/>
              <a:cs typeface="PT Bold Heading" panose="02010400000000000000" pitchFamily="2" charset="-78"/>
            </a:endParaRPr>
          </a:p>
        </p:txBody>
      </p:sp>
      <p:sp>
        <p:nvSpPr>
          <p:cNvPr id="17" name="مربع نص 16"/>
          <p:cNvSpPr txBox="1"/>
          <p:nvPr/>
        </p:nvSpPr>
        <p:spPr>
          <a:xfrm>
            <a:off x="8427588" y="4469992"/>
            <a:ext cx="3306951" cy="1801006"/>
          </a:xfrm>
          <a:prstGeom prst="rect">
            <a:avLst/>
          </a:prstGeom>
          <a:noFill/>
        </p:spPr>
        <p:txBody>
          <a:bodyPr wrap="square" rtlCol="1">
            <a:spAutoFit/>
          </a:bodyPr>
          <a:lstStyle/>
          <a:p>
            <a:pPr>
              <a:lnSpc>
                <a:spcPct val="150000"/>
              </a:lnSpc>
            </a:pPr>
            <a:r>
              <a:rPr lang="ar-YE" sz="2000" b="1" dirty="0">
                <a:latin typeface="Simplified Arabic" panose="02020603050405020304" pitchFamily="18" charset="-78"/>
              </a:rPr>
              <a:t>1- عبدالحكيم فوزي علي محمد حمود</a:t>
            </a:r>
          </a:p>
          <a:p>
            <a:pPr>
              <a:lnSpc>
                <a:spcPct val="150000"/>
              </a:lnSpc>
            </a:pPr>
            <a:r>
              <a:rPr lang="ar-YE" sz="2000" b="1" dirty="0" smtClean="0">
                <a:latin typeface="Simplified Arabic" panose="02020603050405020304" pitchFamily="18" charset="-78"/>
              </a:rPr>
              <a:t>2-  مصطفى خالد صالح صومل</a:t>
            </a:r>
            <a:endParaRPr lang="ar-YE" sz="2000" b="1" dirty="0">
              <a:latin typeface="Simplified Arabic" panose="02020603050405020304" pitchFamily="18" charset="-78"/>
            </a:endParaRPr>
          </a:p>
          <a:p>
            <a:pPr>
              <a:lnSpc>
                <a:spcPct val="150000"/>
              </a:lnSpc>
            </a:pPr>
            <a:r>
              <a:rPr lang="ar-YE" sz="2000" b="1" dirty="0">
                <a:latin typeface="Simplified Arabic" panose="02020603050405020304" pitchFamily="18" charset="-78"/>
              </a:rPr>
              <a:t>3- </a:t>
            </a:r>
            <a:r>
              <a:rPr lang="ar-YE" sz="2000" b="1" dirty="0" err="1">
                <a:latin typeface="Simplified Arabic" panose="02020603050405020304" pitchFamily="18" charset="-78"/>
              </a:rPr>
              <a:t>ابوبكر</a:t>
            </a:r>
            <a:r>
              <a:rPr lang="ar-YE" sz="2000" b="1" dirty="0">
                <a:latin typeface="Simplified Arabic" panose="02020603050405020304" pitchFamily="18" charset="-78"/>
              </a:rPr>
              <a:t> عبدالجبار علي سعد</a:t>
            </a:r>
          </a:p>
          <a:p>
            <a:pPr>
              <a:lnSpc>
                <a:spcPct val="150000"/>
              </a:lnSpc>
            </a:pPr>
            <a:endParaRPr lang="ar-YE" sz="1600" b="1" dirty="0">
              <a:latin typeface="Simplified Arabic" panose="02020603050405020304" pitchFamily="18" charset="-78"/>
            </a:endParaRPr>
          </a:p>
        </p:txBody>
      </p:sp>
      <p:sp>
        <p:nvSpPr>
          <p:cNvPr id="18" name="مربع نص 17"/>
          <p:cNvSpPr txBox="1"/>
          <p:nvPr/>
        </p:nvSpPr>
        <p:spPr>
          <a:xfrm>
            <a:off x="5372470" y="5253655"/>
            <a:ext cx="1660788" cy="338554"/>
          </a:xfrm>
          <a:prstGeom prst="rect">
            <a:avLst/>
          </a:prstGeom>
          <a:noFill/>
        </p:spPr>
        <p:txBody>
          <a:bodyPr wrap="square" rtlCol="1">
            <a:spAutoFit/>
          </a:bodyPr>
          <a:lstStyle/>
          <a:p>
            <a:r>
              <a:rPr lang="en-US" sz="1600" b="1" dirty="0" smtClean="0">
                <a:latin typeface="Simplified Arabic" panose="02020603050405020304" pitchFamily="18" charset="-78"/>
                <a:cs typeface="Simplified Arabic" panose="02020603050405020304" pitchFamily="18" charset="-78"/>
              </a:rPr>
              <a:t>2025-2024 </a:t>
            </a:r>
            <a:endParaRPr lang="ar-YE" sz="1600" b="1" dirty="0">
              <a:latin typeface="Simplified Arabic" panose="02020603050405020304" pitchFamily="18" charset="-78"/>
              <a:cs typeface="Simplified Arabic" panose="02020603050405020304" pitchFamily="18" charset="-78"/>
            </a:endParaRPr>
          </a:p>
        </p:txBody>
      </p:sp>
      <p:sp>
        <p:nvSpPr>
          <p:cNvPr id="19" name="مربع نص 18"/>
          <p:cNvSpPr txBox="1"/>
          <p:nvPr/>
        </p:nvSpPr>
        <p:spPr>
          <a:xfrm>
            <a:off x="1772548" y="4860534"/>
            <a:ext cx="3031346" cy="954107"/>
          </a:xfrm>
          <a:prstGeom prst="rect">
            <a:avLst/>
          </a:prstGeom>
          <a:noFill/>
        </p:spPr>
        <p:txBody>
          <a:bodyPr wrap="square" rtlCol="1">
            <a:spAutoFit/>
          </a:bodyPr>
          <a:lstStyle/>
          <a:p>
            <a:pPr algn="ctr"/>
            <a:r>
              <a:rPr lang="ar-YE" sz="2800" b="1" dirty="0">
                <a:latin typeface="Simplified Arabic" panose="02020603050405020304" pitchFamily="18" charset="-78"/>
              </a:rPr>
              <a:t>إشراف </a:t>
            </a:r>
          </a:p>
          <a:p>
            <a:pPr algn="ctr"/>
            <a:r>
              <a:rPr lang="ar-YE" sz="2800" b="1" dirty="0">
                <a:latin typeface="Simplified Arabic" panose="02020603050405020304" pitchFamily="18" charset="-78"/>
              </a:rPr>
              <a:t>د: أسامة سيف</a:t>
            </a:r>
          </a:p>
        </p:txBody>
      </p:sp>
      <p:pic>
        <p:nvPicPr>
          <p:cNvPr id="15" name="صورة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1218" y="186847"/>
            <a:ext cx="1504225" cy="1487511"/>
          </a:xfrm>
          <a:prstGeom prst="rect">
            <a:avLst/>
          </a:prstGeom>
        </p:spPr>
      </p:pic>
    </p:spTree>
    <p:extLst>
      <p:ext uri="{BB962C8B-B14F-4D97-AF65-F5344CB8AC3E}">
        <p14:creationId xmlns:p14="http://schemas.microsoft.com/office/powerpoint/2010/main" val="2621107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3"/>
          <p:cNvSpPr/>
          <p:nvPr/>
        </p:nvSpPr>
        <p:spPr>
          <a:xfrm rot="8346996" flipH="1" flipV="1">
            <a:off x="-1333068" y="-96730"/>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2">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5" name="Freeform 22"/>
          <p:cNvSpPr/>
          <p:nvPr/>
        </p:nvSpPr>
        <p:spPr>
          <a:xfrm rot="5400000">
            <a:off x="-3545579" y="2256130"/>
            <a:ext cx="8268384" cy="1565975"/>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6" name="Freeform 10"/>
          <p:cNvSpPr/>
          <p:nvPr/>
        </p:nvSpPr>
        <p:spPr>
          <a:xfrm rot="10800000" flipV="1">
            <a:off x="8515191" y="5246711"/>
            <a:ext cx="3691739" cy="161128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pic>
        <p:nvPicPr>
          <p:cNvPr id="7" name="صورة 6" descr="C:\Users\Thinkpad\Pictures\‫Sequence diagram‬.drawio.png"/>
          <p:cNvPicPr/>
          <p:nvPr/>
        </p:nvPicPr>
        <p:blipFill>
          <a:blip r:embed="rId12">
            <a:extLst>
              <a:ext uri="{28A0092B-C50C-407E-A947-70E740481C1C}">
                <a14:useLocalDpi xmlns:a14="http://schemas.microsoft.com/office/drawing/2010/main" val="0"/>
              </a:ext>
            </a:extLst>
          </a:blip>
          <a:srcRect/>
          <a:stretch>
            <a:fillRect/>
          </a:stretch>
        </p:blipFill>
        <p:spPr bwMode="auto">
          <a:xfrm>
            <a:off x="2313193" y="141892"/>
            <a:ext cx="5285785" cy="6668810"/>
          </a:xfrm>
          <a:prstGeom prst="rect">
            <a:avLst/>
          </a:prstGeom>
          <a:noFill/>
          <a:ln>
            <a:noFill/>
          </a:ln>
        </p:spPr>
      </p:pic>
      <p:sp>
        <p:nvSpPr>
          <p:cNvPr id="8" name="مربع نص 7"/>
          <p:cNvSpPr txBox="1"/>
          <p:nvPr/>
        </p:nvSpPr>
        <p:spPr>
          <a:xfrm>
            <a:off x="7934002" y="1541913"/>
            <a:ext cx="4854118" cy="1253828"/>
          </a:xfrm>
          <a:prstGeom prst="rect">
            <a:avLst/>
          </a:prstGeom>
          <a:noFill/>
        </p:spPr>
        <p:txBody>
          <a:bodyPr wrap="square" lIns="83463" tIns="41731" rIns="83463" bIns="41731" rtlCol="1">
            <a:spAutoFit/>
          </a:bodyPr>
          <a:lstStyle/>
          <a:p>
            <a:pPr algn="ctr" rtl="1"/>
            <a:r>
              <a:rPr lang="ar-SA" sz="2900" b="1" dirty="0">
                <a:solidFill>
                  <a:schemeClr val="tx2"/>
                </a:solidFill>
              </a:rPr>
              <a:t>مخطط التسلسل</a:t>
            </a:r>
          </a:p>
          <a:p>
            <a:pPr algn="ctr" rtl="1"/>
            <a:r>
              <a:rPr lang="ar-SA" sz="2900" b="1" dirty="0">
                <a:solidFill>
                  <a:schemeClr val="tx2"/>
                </a:solidFill>
              </a:rPr>
              <a:t> </a:t>
            </a:r>
            <a:r>
              <a:rPr lang="en-US" sz="2900" b="1" dirty="0">
                <a:solidFill>
                  <a:schemeClr val="tx2"/>
                </a:solidFill>
              </a:rPr>
              <a:t>Sequence Diagram</a:t>
            </a:r>
          </a:p>
          <a:p>
            <a:endParaRPr lang="ar-YE" dirty="0"/>
          </a:p>
        </p:txBody>
      </p:sp>
    </p:spTree>
    <p:extLst>
      <p:ext uri="{BB962C8B-B14F-4D97-AF65-F5344CB8AC3E}">
        <p14:creationId xmlns:p14="http://schemas.microsoft.com/office/powerpoint/2010/main" val="13404315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p:cNvSpPr txBox="1"/>
          <p:nvPr/>
        </p:nvSpPr>
        <p:spPr>
          <a:xfrm>
            <a:off x="4167740" y="404261"/>
            <a:ext cx="4148488" cy="492443"/>
          </a:xfrm>
          <a:prstGeom prst="rect">
            <a:avLst/>
          </a:prstGeom>
          <a:noFill/>
        </p:spPr>
        <p:txBody>
          <a:bodyPr wrap="square" lIns="83463" tIns="41731" rIns="83463" bIns="41731" rtlCol="1">
            <a:spAutoFit/>
          </a:bodyPr>
          <a:lstStyle>
            <a:defPPr>
              <a:defRPr lang="ar-YE"/>
            </a:defPPr>
            <a:lvl1pPr algn="ctr">
              <a:defRPr sz="2600" b="1">
                <a:solidFill>
                  <a:schemeClr val="tx2"/>
                </a:solidFill>
              </a:defRPr>
            </a:lvl1pPr>
          </a:lstStyle>
          <a:p>
            <a:r>
              <a:rPr lang="ar-SA" dirty="0"/>
              <a:t>مخطط (</a:t>
            </a:r>
            <a:r>
              <a:rPr lang="en-US" dirty="0"/>
              <a:t>ERD</a:t>
            </a:r>
            <a:r>
              <a:rPr lang="ar-SA" dirty="0"/>
              <a:t>) لقاعدة </a:t>
            </a:r>
            <a:r>
              <a:rPr lang="ar-SA" dirty="0" smtClean="0"/>
              <a:t>بيانات </a:t>
            </a:r>
            <a:r>
              <a:rPr lang="ar-SA" dirty="0"/>
              <a:t>الموقع</a:t>
            </a:r>
            <a:endParaRPr lang="ar-YE" dirty="0"/>
          </a:p>
        </p:txBody>
      </p:sp>
      <p:pic>
        <p:nvPicPr>
          <p:cNvPr id="5" name="صورة 4"/>
          <p:cNvPicPr/>
          <p:nvPr/>
        </p:nvPicPr>
        <p:blipFill>
          <a:blip r:embed="rId2">
            <a:extLst>
              <a:ext uri="{28A0092B-C50C-407E-A947-70E740481C1C}">
                <a14:useLocalDpi xmlns:a14="http://schemas.microsoft.com/office/drawing/2010/main" val="0"/>
              </a:ext>
            </a:extLst>
          </a:blip>
          <a:stretch>
            <a:fillRect/>
          </a:stretch>
        </p:blipFill>
        <p:spPr>
          <a:xfrm>
            <a:off x="1453414" y="1300011"/>
            <a:ext cx="9047747" cy="4590649"/>
          </a:xfrm>
          <a:prstGeom prst="rect">
            <a:avLst/>
          </a:prstGeom>
        </p:spPr>
      </p:pic>
      <p:sp>
        <p:nvSpPr>
          <p:cNvPr id="6" name="Freeform 10"/>
          <p:cNvSpPr/>
          <p:nvPr/>
        </p:nvSpPr>
        <p:spPr>
          <a:xfrm rot="10800000" flipV="1">
            <a:off x="8515191" y="5246711"/>
            <a:ext cx="3691739" cy="161128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3">
              <a:alphaModFix amt="69000"/>
            </a:blip>
            <a:stretch>
              <a:fillRect/>
            </a:stretch>
          </a:blipFill>
        </p:spPr>
      </p:sp>
    </p:spTree>
    <p:extLst>
      <p:ext uri="{BB962C8B-B14F-4D97-AF65-F5344CB8AC3E}">
        <p14:creationId xmlns:p14="http://schemas.microsoft.com/office/powerpoint/2010/main" val="3433352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صورة 10"/>
          <p:cNvPicPr/>
          <p:nvPr/>
        </p:nvPicPr>
        <p:blipFill>
          <a:blip r:embed="rId2" cstate="print">
            <a:extLst>
              <a:ext uri="{28A0092B-C50C-407E-A947-70E740481C1C}">
                <a14:useLocalDpi xmlns:a14="http://schemas.microsoft.com/office/drawing/2010/main" val="0"/>
              </a:ext>
            </a:extLst>
          </a:blip>
          <a:stretch>
            <a:fillRect/>
          </a:stretch>
        </p:blipFill>
        <p:spPr>
          <a:xfrm>
            <a:off x="2554013" y="2161859"/>
            <a:ext cx="5077085" cy="4753891"/>
          </a:xfrm>
          <a:prstGeom prst="rect">
            <a:avLst/>
          </a:prstGeom>
        </p:spPr>
      </p:pic>
      <p:sp>
        <p:nvSpPr>
          <p:cNvPr id="12" name="Freeform 23"/>
          <p:cNvSpPr/>
          <p:nvPr/>
        </p:nvSpPr>
        <p:spPr>
          <a:xfrm rot="8346996" flipH="1" flipV="1">
            <a:off x="-1411321" y="430697"/>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3">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13" name="Freeform 22"/>
          <p:cNvSpPr/>
          <p:nvPr/>
        </p:nvSpPr>
        <p:spPr>
          <a:xfrm rot="5400000">
            <a:off x="-3218646" y="1215042"/>
            <a:ext cx="6873303" cy="1847316"/>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4" name="Freeform 10"/>
          <p:cNvSpPr/>
          <p:nvPr/>
        </p:nvSpPr>
        <p:spPr>
          <a:xfrm rot="-10800000" flipH="1" flipV="1">
            <a:off x="0" y="5152117"/>
            <a:ext cx="2554013" cy="1705883"/>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sp>
        <p:nvSpPr>
          <p:cNvPr id="8" name="مربع نص 7"/>
          <p:cNvSpPr txBox="1"/>
          <p:nvPr/>
        </p:nvSpPr>
        <p:spPr>
          <a:xfrm>
            <a:off x="4098018" y="494158"/>
            <a:ext cx="5615737" cy="706711"/>
          </a:xfrm>
          <a:prstGeom prst="rect">
            <a:avLst/>
          </a:prstGeom>
          <a:noFill/>
        </p:spPr>
        <p:txBody>
          <a:bodyPr wrap="square" lIns="75036" tIns="37518" rIns="75036" bIns="37518" rtlCol="1">
            <a:spAutoFit/>
          </a:bodyPr>
          <a:lstStyle/>
          <a:p>
            <a:pPr algn="r" rtl="1"/>
            <a:r>
              <a:rPr lang="ar-DZ" sz="2300" b="1" dirty="0"/>
              <a:t>تصميم واجهة الويب</a:t>
            </a:r>
            <a:r>
              <a:rPr lang="en-US" sz="2300" b="1" dirty="0"/>
              <a:t> (Web Interface Design)</a:t>
            </a:r>
            <a:r>
              <a:rPr lang="ar-YE" b="1" dirty="0" smtClean="0"/>
              <a:t>:</a:t>
            </a:r>
            <a:endParaRPr lang="en-US" b="1" dirty="0"/>
          </a:p>
          <a:p>
            <a:pPr algn="r"/>
            <a:endParaRPr lang="ar-YE" dirty="0"/>
          </a:p>
        </p:txBody>
      </p:sp>
      <p:sp>
        <p:nvSpPr>
          <p:cNvPr id="9" name="مربع نص 8"/>
          <p:cNvSpPr txBox="1"/>
          <p:nvPr/>
        </p:nvSpPr>
        <p:spPr>
          <a:xfrm>
            <a:off x="8973166" y="1581471"/>
            <a:ext cx="2233365" cy="429712"/>
          </a:xfrm>
          <a:prstGeom prst="rect">
            <a:avLst/>
          </a:prstGeom>
          <a:noFill/>
        </p:spPr>
        <p:txBody>
          <a:bodyPr wrap="square" lIns="75036" tIns="37518" rIns="75036" bIns="37518" rtlCol="1">
            <a:spAutoFit/>
          </a:bodyPr>
          <a:lstStyle/>
          <a:p>
            <a:pPr algn="ctr"/>
            <a:r>
              <a:rPr lang="ar-SA" sz="2300" b="1" dirty="0">
                <a:solidFill>
                  <a:schemeClr val="accent2"/>
                </a:solidFill>
              </a:rPr>
              <a:t>صفحة تسجيل الدخول </a:t>
            </a:r>
            <a:r>
              <a:rPr lang="ar-SA" sz="2300" b="1" dirty="0" smtClean="0">
                <a:solidFill>
                  <a:schemeClr val="accent2"/>
                </a:solidFill>
              </a:rPr>
              <a:t> </a:t>
            </a:r>
            <a:endParaRPr lang="ar-YE" sz="2300" b="1" dirty="0">
              <a:solidFill>
                <a:schemeClr val="accent2"/>
              </a:solidFill>
            </a:endParaRPr>
          </a:p>
        </p:txBody>
      </p:sp>
      <p:pic>
        <p:nvPicPr>
          <p:cNvPr id="10" name="صورة 9"/>
          <p:cNvPicPr/>
          <p:nvPr/>
        </p:nvPicPr>
        <p:blipFill>
          <a:blip r:embed="rId12" cstate="print">
            <a:extLst>
              <a:ext uri="{28A0092B-C50C-407E-A947-70E740481C1C}">
                <a14:useLocalDpi xmlns:a14="http://schemas.microsoft.com/office/drawing/2010/main" val="0"/>
              </a:ext>
            </a:extLst>
          </a:blip>
          <a:stretch>
            <a:fillRect/>
          </a:stretch>
        </p:blipFill>
        <p:spPr>
          <a:xfrm>
            <a:off x="7963593" y="2104109"/>
            <a:ext cx="3874694" cy="4753891"/>
          </a:xfrm>
          <a:prstGeom prst="rect">
            <a:avLst/>
          </a:prstGeom>
        </p:spPr>
      </p:pic>
      <p:sp>
        <p:nvSpPr>
          <p:cNvPr id="15" name="مربع نص 14"/>
          <p:cNvSpPr txBox="1"/>
          <p:nvPr/>
        </p:nvSpPr>
        <p:spPr>
          <a:xfrm>
            <a:off x="3213226" y="1581471"/>
            <a:ext cx="3055663" cy="429712"/>
          </a:xfrm>
          <a:prstGeom prst="rect">
            <a:avLst/>
          </a:prstGeom>
          <a:noFill/>
        </p:spPr>
        <p:txBody>
          <a:bodyPr wrap="square" lIns="75036" tIns="37518" rIns="75036" bIns="37518" rtlCol="1">
            <a:spAutoFit/>
          </a:bodyPr>
          <a:lstStyle/>
          <a:p>
            <a:pPr algn="ctr" rtl="1"/>
            <a:r>
              <a:rPr lang="ar-SA" sz="2300" b="1" dirty="0">
                <a:solidFill>
                  <a:schemeClr val="accent2"/>
                </a:solidFill>
              </a:rPr>
              <a:t>لوحة التحكم</a:t>
            </a:r>
            <a:r>
              <a:rPr lang="en-US" sz="2300" b="1" dirty="0">
                <a:solidFill>
                  <a:schemeClr val="accent2"/>
                </a:solidFill>
              </a:rPr>
              <a:t> (Dashboard)</a:t>
            </a:r>
            <a:r>
              <a:rPr lang="ar-SA" sz="2300" b="1" dirty="0">
                <a:solidFill>
                  <a:schemeClr val="accent2"/>
                </a:solidFill>
              </a:rPr>
              <a:t> </a:t>
            </a:r>
            <a:endParaRPr lang="ar-YE" dirty="0"/>
          </a:p>
        </p:txBody>
      </p:sp>
    </p:spTree>
    <p:extLst>
      <p:ext uri="{BB962C8B-B14F-4D97-AF65-F5344CB8AC3E}">
        <p14:creationId xmlns:p14="http://schemas.microsoft.com/office/powerpoint/2010/main" val="1273671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3"/>
          <p:cNvSpPr/>
          <p:nvPr/>
        </p:nvSpPr>
        <p:spPr>
          <a:xfrm rot="8346996" flipH="1" flipV="1">
            <a:off x="-1018329" y="734304"/>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2">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13" name="Freeform 22"/>
          <p:cNvSpPr/>
          <p:nvPr/>
        </p:nvSpPr>
        <p:spPr>
          <a:xfrm rot="5400000">
            <a:off x="-2512994" y="1885218"/>
            <a:ext cx="6873303" cy="1847316"/>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4" name="Freeform 10"/>
          <p:cNvSpPr/>
          <p:nvPr/>
        </p:nvSpPr>
        <p:spPr>
          <a:xfrm rot="-10800000" flipH="1" flipV="1">
            <a:off x="-83573" y="4696625"/>
            <a:ext cx="3804236" cy="2161375"/>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pic>
        <p:nvPicPr>
          <p:cNvPr id="6" name="صورة 5"/>
          <p:cNvPicPr/>
          <p:nvPr/>
        </p:nvPicPr>
        <p:blipFill>
          <a:blip r:embed="rId12">
            <a:extLst>
              <a:ext uri="{28A0092B-C50C-407E-A947-70E740481C1C}">
                <a14:useLocalDpi xmlns:a14="http://schemas.microsoft.com/office/drawing/2010/main" val="0"/>
              </a:ext>
            </a:extLst>
          </a:blip>
          <a:stretch>
            <a:fillRect/>
          </a:stretch>
        </p:blipFill>
        <p:spPr>
          <a:xfrm>
            <a:off x="7190933" y="1491852"/>
            <a:ext cx="2847552" cy="4376907"/>
          </a:xfrm>
          <a:prstGeom prst="rect">
            <a:avLst/>
          </a:prstGeom>
        </p:spPr>
      </p:pic>
      <p:pic>
        <p:nvPicPr>
          <p:cNvPr id="8" name="صورة 7"/>
          <p:cNvPicPr/>
          <p:nvPr/>
        </p:nvPicPr>
        <p:blipFill>
          <a:blip r:embed="rId13">
            <a:extLst>
              <a:ext uri="{28A0092B-C50C-407E-A947-70E740481C1C}">
                <a14:useLocalDpi xmlns:a14="http://schemas.microsoft.com/office/drawing/2010/main" val="0"/>
              </a:ext>
            </a:extLst>
          </a:blip>
          <a:stretch>
            <a:fillRect/>
          </a:stretch>
        </p:blipFill>
        <p:spPr>
          <a:xfrm>
            <a:off x="2391570" y="1314469"/>
            <a:ext cx="3236144" cy="4731674"/>
          </a:xfrm>
          <a:prstGeom prst="rect">
            <a:avLst/>
          </a:prstGeom>
        </p:spPr>
      </p:pic>
      <p:sp>
        <p:nvSpPr>
          <p:cNvPr id="9" name="مربع نص 8"/>
          <p:cNvSpPr txBox="1"/>
          <p:nvPr/>
        </p:nvSpPr>
        <p:spPr>
          <a:xfrm>
            <a:off x="5918663" y="541007"/>
            <a:ext cx="3241156" cy="783655"/>
          </a:xfrm>
          <a:prstGeom prst="rect">
            <a:avLst/>
          </a:prstGeom>
          <a:noFill/>
        </p:spPr>
        <p:txBody>
          <a:bodyPr wrap="square" lIns="75036" tIns="37518" rIns="75036" bIns="37518" rtlCol="1">
            <a:spAutoFit/>
          </a:bodyPr>
          <a:lstStyle/>
          <a:p>
            <a:pPr algn="ctr"/>
            <a:r>
              <a:rPr lang="ar-SA" sz="2800" b="1" dirty="0">
                <a:solidFill>
                  <a:srgbClr val="FF0000"/>
                </a:solidFill>
              </a:rPr>
              <a:t>إضافة مستخدم أو مركبة </a:t>
            </a:r>
            <a:r>
              <a:rPr lang="ar-SA" dirty="0">
                <a:solidFill>
                  <a:srgbClr val="FF0000"/>
                </a:solidFill>
              </a:rPr>
              <a:t>:</a:t>
            </a:r>
            <a:endParaRPr lang="en-US" dirty="0">
              <a:solidFill>
                <a:srgbClr val="FF0000"/>
              </a:solidFill>
            </a:endParaRPr>
          </a:p>
          <a:p>
            <a:endParaRPr lang="ar-YE" dirty="0">
              <a:solidFill>
                <a:schemeClr val="accent2"/>
              </a:solidFill>
            </a:endParaRPr>
          </a:p>
        </p:txBody>
      </p:sp>
    </p:spTree>
    <p:extLst>
      <p:ext uri="{BB962C8B-B14F-4D97-AF65-F5344CB8AC3E}">
        <p14:creationId xmlns:p14="http://schemas.microsoft.com/office/powerpoint/2010/main" val="637207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3"/>
          <p:cNvSpPr/>
          <p:nvPr/>
        </p:nvSpPr>
        <p:spPr>
          <a:xfrm rot="6838690" flipH="1" flipV="1">
            <a:off x="-1559208" y="960096"/>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2">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13" name="Freeform 22"/>
          <p:cNvSpPr/>
          <p:nvPr/>
        </p:nvSpPr>
        <p:spPr>
          <a:xfrm rot="5400000">
            <a:off x="-3225344" y="2371650"/>
            <a:ext cx="6873303" cy="1847316"/>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4" name="Freeform 10"/>
          <p:cNvSpPr/>
          <p:nvPr/>
        </p:nvSpPr>
        <p:spPr>
          <a:xfrm rot="-10800000" flipH="1" flipV="1">
            <a:off x="1" y="4589973"/>
            <a:ext cx="3381671" cy="2268115"/>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pic>
        <p:nvPicPr>
          <p:cNvPr id="5" name="صورة 4"/>
          <p:cNvPicPr/>
          <p:nvPr/>
        </p:nvPicPr>
        <p:blipFill>
          <a:blip r:embed="rId12" cstate="print">
            <a:extLst>
              <a:ext uri="{28A0092B-C50C-407E-A947-70E740481C1C}">
                <a14:useLocalDpi xmlns:a14="http://schemas.microsoft.com/office/drawing/2010/main" val="0"/>
              </a:ext>
            </a:extLst>
          </a:blip>
          <a:stretch>
            <a:fillRect/>
          </a:stretch>
        </p:blipFill>
        <p:spPr>
          <a:xfrm>
            <a:off x="2839620" y="1156136"/>
            <a:ext cx="6540827" cy="2981872"/>
          </a:xfrm>
          <a:prstGeom prst="rect">
            <a:avLst/>
          </a:prstGeom>
        </p:spPr>
      </p:pic>
      <p:pic>
        <p:nvPicPr>
          <p:cNvPr id="6" name="صورة 5"/>
          <p:cNvPicPr/>
          <p:nvPr/>
        </p:nvPicPr>
        <p:blipFill>
          <a:blip r:embed="rId13" cstate="print">
            <a:extLst>
              <a:ext uri="{28A0092B-C50C-407E-A947-70E740481C1C}">
                <a14:useLocalDpi xmlns:a14="http://schemas.microsoft.com/office/drawing/2010/main" val="0"/>
              </a:ext>
            </a:extLst>
          </a:blip>
          <a:stretch>
            <a:fillRect/>
          </a:stretch>
        </p:blipFill>
        <p:spPr>
          <a:xfrm>
            <a:off x="3053314" y="4138008"/>
            <a:ext cx="6327133" cy="2832369"/>
          </a:xfrm>
          <a:prstGeom prst="rect">
            <a:avLst/>
          </a:prstGeom>
        </p:spPr>
      </p:pic>
      <p:sp>
        <p:nvSpPr>
          <p:cNvPr id="8" name="مربع نص 7"/>
          <p:cNvSpPr txBox="1"/>
          <p:nvPr/>
        </p:nvSpPr>
        <p:spPr>
          <a:xfrm>
            <a:off x="5250426" y="358091"/>
            <a:ext cx="2796781" cy="506656"/>
          </a:xfrm>
          <a:prstGeom prst="rect">
            <a:avLst/>
          </a:prstGeom>
          <a:noFill/>
        </p:spPr>
        <p:txBody>
          <a:bodyPr wrap="square" lIns="75036" tIns="37518" rIns="75036" bIns="37518" rtlCol="1">
            <a:spAutoFit/>
          </a:bodyPr>
          <a:lstStyle/>
          <a:p>
            <a:pPr algn="ctr"/>
            <a:r>
              <a:rPr lang="ar-SA" sz="2800" b="1" dirty="0">
                <a:solidFill>
                  <a:srgbClr val="FF0000"/>
                </a:solidFill>
              </a:rPr>
              <a:t>صفحة تتبع المركبة </a:t>
            </a:r>
            <a:endParaRPr lang="ar-YE" sz="2800" b="1" dirty="0">
              <a:solidFill>
                <a:srgbClr val="FF0000"/>
              </a:solidFill>
            </a:endParaRPr>
          </a:p>
        </p:txBody>
      </p:sp>
    </p:spTree>
    <p:extLst>
      <p:ext uri="{BB962C8B-B14F-4D97-AF65-F5344CB8AC3E}">
        <p14:creationId xmlns:p14="http://schemas.microsoft.com/office/powerpoint/2010/main" val="4089333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3"/>
          <p:cNvSpPr/>
          <p:nvPr/>
        </p:nvSpPr>
        <p:spPr>
          <a:xfrm rot="6835195" flipH="1" flipV="1">
            <a:off x="-1352732" y="134536"/>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2">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13" name="Freeform 22"/>
          <p:cNvSpPr/>
          <p:nvPr/>
        </p:nvSpPr>
        <p:spPr>
          <a:xfrm rot="5400000">
            <a:off x="-2687704" y="1885218"/>
            <a:ext cx="6873303" cy="1847316"/>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4" name="Freeform 10"/>
          <p:cNvSpPr/>
          <p:nvPr/>
        </p:nvSpPr>
        <p:spPr>
          <a:xfrm rot="-10800000" flipH="1" flipV="1">
            <a:off x="0" y="4206935"/>
            <a:ext cx="2774731" cy="2654431"/>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sp>
        <p:nvSpPr>
          <p:cNvPr id="5" name="Title 6">
            <a:extLst>
              <a:ext uri="{FF2B5EF4-FFF2-40B4-BE49-F238E27FC236}">
                <a16:creationId xmlns:a16="http://schemas.microsoft.com/office/drawing/2014/main" id="{339388CE-B48C-9E0C-1051-1834801CB271}"/>
              </a:ext>
            </a:extLst>
          </p:cNvPr>
          <p:cNvSpPr txBox="1">
            <a:spLocks/>
          </p:cNvSpPr>
          <p:nvPr/>
        </p:nvSpPr>
        <p:spPr>
          <a:xfrm>
            <a:off x="4013659" y="302422"/>
            <a:ext cx="5350961" cy="858261"/>
          </a:xfrm>
          <a:prstGeom prst="rect">
            <a:avLst/>
          </a:prstGeom>
        </p:spPr>
        <p:txBody>
          <a:bodyPr lIns="75036" tIns="37518" rIns="75036" bIns="37518"/>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b="1" kern="100" dirty="0">
                <a:solidFill>
                  <a:srgbClr val="6D3A35"/>
                </a:solidFill>
                <a:effectLst/>
                <a:latin typeface="Simplified Arabic" panose="02010000000000000000" pitchFamily="2" charset="-78"/>
                <a:ea typeface="Calibri" panose="020F0502020204030204" pitchFamily="34" charset="0"/>
                <a:cs typeface="Simplified Arabic" panose="02010000000000000000" pitchFamily="2" charset="-78"/>
              </a:rPr>
              <a:t>مرحلة الاختبار والنتائج </a:t>
            </a:r>
            <a:endParaRPr lang="en-US" sz="3300" dirty="0">
              <a:solidFill>
                <a:srgbClr val="6D3A35"/>
              </a:solidFill>
              <a:latin typeface="Janna LT" panose="01000000000000000000" pitchFamily="2" charset="-78"/>
              <a:cs typeface="Janna LT" panose="01000000000000000000" pitchFamily="2" charset="-78"/>
            </a:endParaRPr>
          </a:p>
        </p:txBody>
      </p:sp>
      <p:sp>
        <p:nvSpPr>
          <p:cNvPr id="6" name="مربع نص 5"/>
          <p:cNvSpPr txBox="1"/>
          <p:nvPr/>
        </p:nvSpPr>
        <p:spPr>
          <a:xfrm>
            <a:off x="2096813" y="1018432"/>
            <a:ext cx="9616557" cy="814433"/>
          </a:xfrm>
          <a:prstGeom prst="rect">
            <a:avLst/>
          </a:prstGeom>
          <a:noFill/>
        </p:spPr>
        <p:txBody>
          <a:bodyPr wrap="square" lIns="75036" tIns="37518" rIns="75036" bIns="37518" rtlCol="1">
            <a:spAutoFit/>
          </a:bodyPr>
          <a:lstStyle/>
          <a:p>
            <a:pPr algn="r" rtl="1">
              <a:lnSpc>
                <a:spcPct val="150000"/>
              </a:lnSpc>
            </a:pPr>
            <a:r>
              <a:rPr lang="ar-DZ" sz="1600" b="1" dirty="0">
                <a:cs typeface="+mj-cs"/>
              </a:rPr>
              <a:t>تهدف هذه المرحلة إلى تقييم كفاءة النظام المقترح من خلال اختبارات ميدانية تغطي أوضاع التشغيل الثلاثة </a:t>
            </a:r>
            <a:r>
              <a:rPr lang="ar-DZ" sz="1600" b="1" dirty="0" smtClean="0">
                <a:cs typeface="+mj-cs"/>
              </a:rPr>
              <a:t>(</a:t>
            </a:r>
            <a:r>
              <a:rPr lang="ar-DZ" sz="1600" b="1" dirty="0">
                <a:cs typeface="+mj-cs"/>
              </a:rPr>
              <a:t>SMS – </a:t>
            </a:r>
            <a:r>
              <a:rPr lang="ar-DZ" sz="1600" b="1" dirty="0" err="1">
                <a:cs typeface="+mj-cs"/>
              </a:rPr>
              <a:t>Offline</a:t>
            </a:r>
            <a:r>
              <a:rPr lang="ar-DZ" sz="1600" b="1" dirty="0">
                <a:cs typeface="+mj-cs"/>
              </a:rPr>
              <a:t> – </a:t>
            </a:r>
            <a:r>
              <a:rPr lang="ar-DZ" sz="1600" b="1" dirty="0" err="1" smtClean="0">
                <a:cs typeface="+mj-cs"/>
              </a:rPr>
              <a:t>Real-Time</a:t>
            </a:r>
            <a:r>
              <a:rPr lang="ar-DZ" sz="1600" b="1" dirty="0" smtClean="0">
                <a:cs typeface="+mj-cs"/>
              </a:rPr>
              <a:t>)</a:t>
            </a:r>
            <a:r>
              <a:rPr lang="ar-YE" sz="1600" b="1" dirty="0" smtClean="0">
                <a:cs typeface="+mj-cs"/>
              </a:rPr>
              <a:t> </a:t>
            </a:r>
            <a:r>
              <a:rPr lang="ar-DZ" sz="1600" b="1" dirty="0" smtClean="0">
                <a:cs typeface="+mj-cs"/>
              </a:rPr>
              <a:t>والتأكد </a:t>
            </a:r>
            <a:r>
              <a:rPr lang="ar-DZ" sz="1600" b="1" dirty="0">
                <a:cs typeface="+mj-cs"/>
              </a:rPr>
              <a:t>من دقة بيانات GPS، وسلامة إرسال واستقبال البيانات سواء عبر الرسائل القصيرة أو </a:t>
            </a:r>
            <a:r>
              <a:rPr lang="ar-DZ" sz="1600" b="1" dirty="0" smtClean="0">
                <a:cs typeface="+mj-cs"/>
              </a:rPr>
              <a:t>الإنترنت</a:t>
            </a:r>
            <a:r>
              <a:rPr lang="ar-YE" sz="1600" b="1" dirty="0">
                <a:cs typeface="+mj-cs"/>
              </a:rPr>
              <a:t> </a:t>
            </a:r>
            <a:r>
              <a:rPr lang="ar-YE" sz="1600" b="1" dirty="0" smtClean="0">
                <a:cs typeface="+mj-cs"/>
              </a:rPr>
              <a:t>.</a:t>
            </a:r>
            <a:endParaRPr lang="ar-YE" sz="3000" dirty="0">
              <a:cs typeface="+mj-cs"/>
            </a:endParaRPr>
          </a:p>
        </p:txBody>
      </p:sp>
      <p:pic>
        <p:nvPicPr>
          <p:cNvPr id="7" name="صورة 6"/>
          <p:cNvPicPr/>
          <p:nvPr/>
        </p:nvPicPr>
        <p:blipFill>
          <a:blip r:embed="rId12" cstate="print">
            <a:extLst>
              <a:ext uri="{28A0092B-C50C-407E-A947-70E740481C1C}">
                <a14:useLocalDpi xmlns:a14="http://schemas.microsoft.com/office/drawing/2010/main" val="0"/>
              </a:ext>
            </a:extLst>
          </a:blip>
          <a:stretch>
            <a:fillRect/>
          </a:stretch>
        </p:blipFill>
        <p:spPr>
          <a:xfrm>
            <a:off x="6374966" y="2049517"/>
            <a:ext cx="2989654" cy="4811849"/>
          </a:xfrm>
          <a:prstGeom prst="rect">
            <a:avLst/>
          </a:prstGeom>
        </p:spPr>
      </p:pic>
      <p:sp>
        <p:nvSpPr>
          <p:cNvPr id="9" name="مربع نص 8"/>
          <p:cNvSpPr txBox="1"/>
          <p:nvPr/>
        </p:nvSpPr>
        <p:spPr>
          <a:xfrm>
            <a:off x="9678792" y="3874778"/>
            <a:ext cx="2513208" cy="568211"/>
          </a:xfrm>
          <a:prstGeom prst="rect">
            <a:avLst/>
          </a:prstGeom>
          <a:noFill/>
        </p:spPr>
        <p:txBody>
          <a:bodyPr wrap="square" lIns="75036" tIns="37518" rIns="75036" bIns="37518" rtlCol="1">
            <a:spAutoFit/>
          </a:bodyPr>
          <a:lstStyle/>
          <a:p>
            <a:pPr algn="ctr"/>
            <a:r>
              <a:rPr lang="ar-DZ" sz="3200" b="1" u="sng" dirty="0"/>
              <a:t>SMS </a:t>
            </a:r>
            <a:r>
              <a:rPr lang="ar-DZ" sz="3200" b="1" u="sng" dirty="0" err="1"/>
              <a:t>Mode</a:t>
            </a:r>
            <a:r>
              <a:rPr lang="ar-DZ" sz="3200" b="1" u="sng" dirty="0"/>
              <a:t> </a:t>
            </a:r>
            <a:endParaRPr lang="ar-YE" sz="2400" b="1" u="sng" dirty="0"/>
          </a:p>
        </p:txBody>
      </p:sp>
      <p:pic>
        <p:nvPicPr>
          <p:cNvPr id="2" name="صورة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43564" y="2148736"/>
            <a:ext cx="2943743" cy="4604627"/>
          </a:xfrm>
          <a:prstGeom prst="rect">
            <a:avLst/>
          </a:prstGeom>
        </p:spPr>
      </p:pic>
    </p:spTree>
    <p:extLst>
      <p:ext uri="{BB962C8B-B14F-4D97-AF65-F5344CB8AC3E}">
        <p14:creationId xmlns:p14="http://schemas.microsoft.com/office/powerpoint/2010/main" val="23377343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مربع نص 10"/>
          <p:cNvSpPr txBox="1"/>
          <p:nvPr/>
        </p:nvSpPr>
        <p:spPr>
          <a:xfrm>
            <a:off x="1601430" y="2371747"/>
            <a:ext cx="2190135" cy="415498"/>
          </a:xfrm>
          <a:prstGeom prst="rect">
            <a:avLst/>
          </a:prstGeom>
          <a:noFill/>
        </p:spPr>
        <p:txBody>
          <a:bodyPr wrap="square" rtlCol="1">
            <a:spAutoFit/>
          </a:bodyPr>
          <a:lstStyle/>
          <a:p>
            <a:r>
              <a:rPr lang="ar-SA" sz="2100" dirty="0">
                <a:solidFill>
                  <a:schemeClr val="bg1"/>
                </a:solidFill>
                <a:cs typeface="PT Bold Heading" panose="02010400000000000000" pitchFamily="2" charset="-78"/>
              </a:rPr>
              <a:t>الدراسات السابقة</a:t>
            </a:r>
            <a:endParaRPr lang="ar-YE" sz="2100" dirty="0">
              <a:solidFill>
                <a:schemeClr val="bg1"/>
              </a:solidFill>
              <a:cs typeface="PT Bold Heading" panose="02010400000000000000" pitchFamily="2" charset="-78"/>
            </a:endParaRPr>
          </a:p>
        </p:txBody>
      </p:sp>
      <p:sp>
        <p:nvSpPr>
          <p:cNvPr id="3" name="Freeform 10"/>
          <p:cNvSpPr/>
          <p:nvPr/>
        </p:nvSpPr>
        <p:spPr>
          <a:xfrm rot="-10800000" flipH="1" flipV="1">
            <a:off x="1" y="4083269"/>
            <a:ext cx="2460580" cy="2648607"/>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4" name="Freeform 22"/>
          <p:cNvSpPr/>
          <p:nvPr/>
        </p:nvSpPr>
        <p:spPr>
          <a:xfrm rot="5400000">
            <a:off x="-2496843" y="1094246"/>
            <a:ext cx="6679443" cy="3235402"/>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3">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6" name="مربع نص 5"/>
          <p:cNvSpPr txBox="1"/>
          <p:nvPr/>
        </p:nvSpPr>
        <p:spPr>
          <a:xfrm>
            <a:off x="4635063" y="357655"/>
            <a:ext cx="3689130" cy="906765"/>
          </a:xfrm>
          <a:prstGeom prst="rect">
            <a:avLst/>
          </a:prstGeom>
          <a:noFill/>
        </p:spPr>
        <p:txBody>
          <a:bodyPr wrap="square" lIns="75036" tIns="37518" rIns="75036" bIns="37518" rtlCol="1">
            <a:spAutoFit/>
          </a:bodyPr>
          <a:lstStyle/>
          <a:p>
            <a:pPr algn="ctr" rtl="1"/>
            <a:r>
              <a:rPr lang="ar-DZ" sz="3600" b="1" u="sng" dirty="0" err="1">
                <a:solidFill>
                  <a:schemeClr val="accent5">
                    <a:lumMod val="50000"/>
                  </a:schemeClr>
                </a:solidFill>
              </a:rPr>
              <a:t>Real-Time</a:t>
            </a:r>
            <a:r>
              <a:rPr lang="ar-DZ" sz="3600" b="1" u="sng" dirty="0">
                <a:solidFill>
                  <a:schemeClr val="accent5">
                    <a:lumMod val="50000"/>
                  </a:schemeClr>
                </a:solidFill>
              </a:rPr>
              <a:t> </a:t>
            </a:r>
            <a:r>
              <a:rPr lang="ar-DZ" sz="3600" b="1" u="sng" dirty="0" err="1">
                <a:solidFill>
                  <a:schemeClr val="accent5">
                    <a:lumMod val="50000"/>
                  </a:schemeClr>
                </a:solidFill>
              </a:rPr>
              <a:t>Mode</a:t>
            </a:r>
            <a:r>
              <a:rPr lang="ar-DZ" sz="3600" b="1" u="sng" dirty="0">
                <a:solidFill>
                  <a:schemeClr val="accent5">
                    <a:lumMod val="50000"/>
                  </a:schemeClr>
                </a:solidFill>
              </a:rPr>
              <a:t> </a:t>
            </a:r>
            <a:endParaRPr lang="en-US" sz="3600" b="1" u="sng" dirty="0">
              <a:solidFill>
                <a:schemeClr val="accent5">
                  <a:lumMod val="50000"/>
                </a:schemeClr>
              </a:solidFill>
            </a:endParaRPr>
          </a:p>
          <a:p>
            <a:pPr algn="ctr"/>
            <a:endParaRPr lang="ar-YE" dirty="0"/>
          </a:p>
        </p:txBody>
      </p:sp>
      <p:sp>
        <p:nvSpPr>
          <p:cNvPr id="7" name="Freeform 10"/>
          <p:cNvSpPr/>
          <p:nvPr/>
        </p:nvSpPr>
        <p:spPr>
          <a:xfrm rot="-10800000" flipH="1" flipV="1">
            <a:off x="152401" y="4587766"/>
            <a:ext cx="3139439" cy="2277036"/>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9" name="Freeform 10"/>
          <p:cNvSpPr/>
          <p:nvPr/>
        </p:nvSpPr>
        <p:spPr>
          <a:xfrm flipH="1" flipV="1">
            <a:off x="9052561" y="0"/>
            <a:ext cx="3139439" cy="2277036"/>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pic>
        <p:nvPicPr>
          <p:cNvPr id="12" name="صورة 1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7242" y="1286479"/>
            <a:ext cx="6998676" cy="5571521"/>
          </a:xfrm>
          <a:prstGeom prst="rect">
            <a:avLst/>
          </a:prstGeom>
          <a:noFill/>
          <a:ln>
            <a:noFill/>
          </a:ln>
        </p:spPr>
      </p:pic>
    </p:spTree>
    <p:extLst>
      <p:ext uri="{BB962C8B-B14F-4D97-AF65-F5344CB8AC3E}">
        <p14:creationId xmlns:p14="http://schemas.microsoft.com/office/powerpoint/2010/main" val="36356325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p:cNvSpPr txBox="1"/>
          <p:nvPr/>
        </p:nvSpPr>
        <p:spPr>
          <a:xfrm>
            <a:off x="6340206" y="362544"/>
            <a:ext cx="2729126" cy="906765"/>
          </a:xfrm>
          <a:prstGeom prst="rect">
            <a:avLst/>
          </a:prstGeom>
          <a:noFill/>
        </p:spPr>
        <p:txBody>
          <a:bodyPr wrap="square" lIns="75036" tIns="37518" rIns="75036" bIns="37518" rtlCol="1">
            <a:spAutoFit/>
          </a:bodyPr>
          <a:lstStyle/>
          <a:p>
            <a:pPr algn="ctr"/>
            <a:r>
              <a:rPr lang="ar-DZ" sz="3600" b="1" u="sng" dirty="0" err="1">
                <a:solidFill>
                  <a:schemeClr val="accent5">
                    <a:lumMod val="50000"/>
                  </a:schemeClr>
                </a:solidFill>
              </a:rPr>
              <a:t>Offline</a:t>
            </a:r>
            <a:r>
              <a:rPr lang="ar-DZ" sz="3600" b="1" u="sng" dirty="0">
                <a:solidFill>
                  <a:schemeClr val="accent5">
                    <a:lumMod val="50000"/>
                  </a:schemeClr>
                </a:solidFill>
              </a:rPr>
              <a:t> </a:t>
            </a:r>
            <a:r>
              <a:rPr lang="ar-DZ" sz="3600" b="1" u="sng" dirty="0" err="1">
                <a:solidFill>
                  <a:schemeClr val="accent5">
                    <a:lumMod val="50000"/>
                  </a:schemeClr>
                </a:solidFill>
              </a:rPr>
              <a:t>Mode</a:t>
            </a:r>
            <a:r>
              <a:rPr lang="ar-DZ" sz="3000" b="1" u="sng" dirty="0">
                <a:solidFill>
                  <a:schemeClr val="accent2"/>
                </a:solidFill>
              </a:rPr>
              <a:t> </a:t>
            </a:r>
            <a:endParaRPr lang="en-US" b="1" u="sng" dirty="0"/>
          </a:p>
          <a:p>
            <a:endParaRPr lang="ar-YE" dirty="0"/>
          </a:p>
        </p:txBody>
      </p:sp>
      <p:sp>
        <p:nvSpPr>
          <p:cNvPr id="5" name="Freeform 22"/>
          <p:cNvSpPr/>
          <p:nvPr/>
        </p:nvSpPr>
        <p:spPr>
          <a:xfrm rot="5400000">
            <a:off x="-3223217" y="2213598"/>
            <a:ext cx="6679443" cy="3235402"/>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2">
              <a:alphaModFix amt="87000"/>
              <a:extLst>
                <a:ext uri="{96DAC541-7B7A-43D3-8B79-37D633B846F1}">
                  <asvg:svgBlip xmlns="" xmlns:asvg="http://schemas.microsoft.com/office/drawing/2016/SVG/main" r:embed="rId7"/>
                </a:ext>
              </a:extLst>
            </a:blip>
            <a:stretch>
              <a:fillRect/>
            </a:stretch>
          </a:blipFill>
          <a:ln cap="sq">
            <a:noFill/>
            <a:prstDash val="solid"/>
            <a:miter/>
          </a:ln>
        </p:spPr>
      </p:sp>
      <p:pic>
        <p:nvPicPr>
          <p:cNvPr id="7" name="صورة 6"/>
          <p:cNvPicPr/>
          <p:nvPr/>
        </p:nvPicPr>
        <p:blipFill>
          <a:blip r:embed="rId8">
            <a:extLst>
              <a:ext uri="{28A0092B-C50C-407E-A947-70E740481C1C}">
                <a14:useLocalDpi xmlns:a14="http://schemas.microsoft.com/office/drawing/2010/main" val="0"/>
              </a:ext>
            </a:extLst>
          </a:blip>
          <a:stretch>
            <a:fillRect/>
          </a:stretch>
        </p:blipFill>
        <p:spPr>
          <a:xfrm>
            <a:off x="3468414" y="3536085"/>
            <a:ext cx="6125561" cy="2281392"/>
          </a:xfrm>
          <a:prstGeom prst="rect">
            <a:avLst/>
          </a:prstGeom>
        </p:spPr>
      </p:pic>
      <p:sp>
        <p:nvSpPr>
          <p:cNvPr id="6" name="Freeform 10"/>
          <p:cNvSpPr/>
          <p:nvPr/>
        </p:nvSpPr>
        <p:spPr>
          <a:xfrm rot="10800000" flipV="1">
            <a:off x="9443545" y="4423308"/>
            <a:ext cx="2748454" cy="2434692"/>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9">
              <a:alphaModFix amt="69000"/>
            </a:blip>
            <a:stretch>
              <a:fillRect/>
            </a:stretch>
          </a:blipFill>
        </p:spPr>
      </p:sp>
      <p:pic>
        <p:nvPicPr>
          <p:cNvPr id="8" name="صورة 7"/>
          <p:cNvPicPr/>
          <p:nvPr/>
        </p:nvPicPr>
        <p:blipFill>
          <a:blip r:embed="rId10"/>
          <a:stretch>
            <a:fillRect/>
          </a:stretch>
        </p:blipFill>
        <p:spPr>
          <a:xfrm>
            <a:off x="3460470" y="1572088"/>
            <a:ext cx="6913240" cy="1856912"/>
          </a:xfrm>
          <a:prstGeom prst="rect">
            <a:avLst/>
          </a:prstGeom>
        </p:spPr>
      </p:pic>
      <p:sp>
        <p:nvSpPr>
          <p:cNvPr id="10" name="Freeform 10"/>
          <p:cNvSpPr/>
          <p:nvPr/>
        </p:nvSpPr>
        <p:spPr>
          <a:xfrm rot="10800000" flipH="1">
            <a:off x="-1" y="-66"/>
            <a:ext cx="3137339" cy="2484843"/>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9">
              <a:alphaModFix amt="69000"/>
            </a:blip>
            <a:stretch>
              <a:fillRect/>
            </a:stretch>
          </a:blipFill>
        </p:spPr>
        <p:txBody>
          <a:bodyPr/>
          <a:lstStyle/>
          <a:p>
            <a:r>
              <a:rPr lang="ar-YE" dirty="0" smtClean="0"/>
              <a:t>1</a:t>
            </a:r>
            <a:endParaRPr lang="ar-YE" dirty="0"/>
          </a:p>
        </p:txBody>
      </p:sp>
    </p:spTree>
    <p:extLst>
      <p:ext uri="{BB962C8B-B14F-4D97-AF65-F5344CB8AC3E}">
        <p14:creationId xmlns:p14="http://schemas.microsoft.com/office/powerpoint/2010/main" val="1000688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مستطيل مستدير الزوايا 33"/>
          <p:cNvSpPr/>
          <p:nvPr/>
        </p:nvSpPr>
        <p:spPr>
          <a:xfrm>
            <a:off x="6883225" y="4373419"/>
            <a:ext cx="4020056" cy="11178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75036" tIns="37518" rIns="75036" bIns="37518" rtlCol="1" anchor="ctr"/>
          <a:lstStyle/>
          <a:p>
            <a:pPr algn="ctr"/>
            <a:endParaRPr lang="ar-YE"/>
          </a:p>
        </p:txBody>
      </p:sp>
      <p:sp>
        <p:nvSpPr>
          <p:cNvPr id="12" name="Freeform 23"/>
          <p:cNvSpPr/>
          <p:nvPr/>
        </p:nvSpPr>
        <p:spPr>
          <a:xfrm rot="7027166" flipH="1" flipV="1">
            <a:off x="-1311027" y="773634"/>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2">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13" name="Freeform 22"/>
          <p:cNvSpPr/>
          <p:nvPr/>
        </p:nvSpPr>
        <p:spPr>
          <a:xfrm rot="5400000">
            <a:off x="-2805691" y="1885218"/>
            <a:ext cx="6873303" cy="1847316"/>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4" name="Freeform 10"/>
          <p:cNvSpPr/>
          <p:nvPr/>
        </p:nvSpPr>
        <p:spPr>
          <a:xfrm rot="-10800000" flipH="1" flipV="1">
            <a:off x="-136529" y="4216591"/>
            <a:ext cx="3258102" cy="264140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sp>
        <p:nvSpPr>
          <p:cNvPr id="5" name="شكل بيضاوي 4"/>
          <p:cNvSpPr/>
          <p:nvPr/>
        </p:nvSpPr>
        <p:spPr>
          <a:xfrm>
            <a:off x="2410691" y="1617186"/>
            <a:ext cx="2546349" cy="23833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75036" tIns="37518" rIns="75036" bIns="37518" rtlCol="1" anchor="ctr"/>
          <a:lstStyle/>
          <a:p>
            <a:pPr algn="ctr"/>
            <a:endParaRPr lang="ar-YE"/>
          </a:p>
        </p:txBody>
      </p:sp>
      <p:sp>
        <p:nvSpPr>
          <p:cNvPr id="6" name="مربع نص 28"/>
          <p:cNvSpPr txBox="1"/>
          <p:nvPr/>
        </p:nvSpPr>
        <p:spPr>
          <a:xfrm>
            <a:off x="2154751" y="2396551"/>
            <a:ext cx="2992361" cy="999098"/>
          </a:xfrm>
          <a:prstGeom prst="rect">
            <a:avLst/>
          </a:prstGeom>
          <a:noFill/>
        </p:spPr>
        <p:txBody>
          <a:bodyPr wrap="square" lIns="75036" tIns="37518" rIns="75036" bIns="37518" rtlCol="1">
            <a:spAutoFit/>
          </a:bodyPr>
          <a:lstStyle/>
          <a:p>
            <a:pPr algn="ctr" rtl="1"/>
            <a:r>
              <a:rPr lang="ar-SA" sz="3000" b="1" dirty="0">
                <a:latin typeface="Siwa"/>
                <a:ea typeface="Siwa"/>
                <a:rtl/>
              </a:rPr>
              <a:t>التوصيات</a:t>
            </a:r>
            <a:r>
              <a:rPr lang="ar-SA" sz="3000" b="1" dirty="0"/>
              <a:t> </a:t>
            </a:r>
            <a:r>
              <a:rPr lang="ar-SA" sz="3000" b="1" dirty="0">
                <a:latin typeface="Siwa"/>
                <a:ea typeface="Siwa"/>
                <a:rtl/>
              </a:rPr>
              <a:t>والتطوير المستقبلي</a:t>
            </a:r>
            <a:endParaRPr lang="ar-YE" sz="3000" b="1" dirty="0">
              <a:latin typeface="Siwa"/>
              <a:ea typeface="Siwa"/>
              <a:rtl/>
            </a:endParaRPr>
          </a:p>
        </p:txBody>
      </p:sp>
      <p:sp>
        <p:nvSpPr>
          <p:cNvPr id="7" name="مستطيل مستدير الزوايا 6"/>
          <p:cNvSpPr/>
          <p:nvPr/>
        </p:nvSpPr>
        <p:spPr>
          <a:xfrm>
            <a:off x="6806858" y="517274"/>
            <a:ext cx="4020056" cy="11178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75036" tIns="37518" rIns="75036" bIns="37518" rtlCol="1" anchor="ctr"/>
          <a:lstStyle/>
          <a:p>
            <a:pPr algn="ctr"/>
            <a:endParaRPr lang="ar-YE" dirty="0"/>
          </a:p>
        </p:txBody>
      </p:sp>
      <p:sp>
        <p:nvSpPr>
          <p:cNvPr id="8" name="TextBox 17"/>
          <p:cNvSpPr txBox="1"/>
          <p:nvPr/>
        </p:nvSpPr>
        <p:spPr>
          <a:xfrm>
            <a:off x="6886523" y="927758"/>
            <a:ext cx="3560962" cy="410369"/>
          </a:xfrm>
          <a:prstGeom prst="rect">
            <a:avLst/>
          </a:prstGeom>
        </p:spPr>
        <p:txBody>
          <a:bodyPr wrap="square" lIns="0" tIns="0" rIns="0" bIns="0" rtlCol="0" anchor="t">
            <a:spAutoFit/>
          </a:bodyPr>
          <a:lstStyle/>
          <a:p>
            <a:pPr algn="r" rtl="1">
              <a:lnSpc>
                <a:spcPts val="1639"/>
              </a:lnSpc>
            </a:pPr>
            <a:r>
              <a:rPr lang="ar-SA" sz="1600" b="1" dirty="0">
                <a:solidFill>
                  <a:srgbClr val="000000"/>
                </a:solidFill>
                <a:latin typeface="Siwa"/>
                <a:ea typeface="Siwa"/>
                <a:sym typeface="Siwa"/>
                <a:rtl/>
              </a:rPr>
              <a:t>التوسع في </a:t>
            </a:r>
            <a:r>
              <a:rPr lang="ar-SA" sz="1600" b="1" dirty="0" err="1">
                <a:solidFill>
                  <a:srgbClr val="000000"/>
                </a:solidFill>
                <a:latin typeface="Siwa"/>
                <a:ea typeface="Siwa"/>
                <a:sym typeface="Siwa"/>
                <a:rtl/>
              </a:rPr>
              <a:t>إستخدام</a:t>
            </a:r>
            <a:r>
              <a:rPr lang="ar-SA" sz="1600" b="1" dirty="0">
                <a:solidFill>
                  <a:srgbClr val="000000"/>
                </a:solidFill>
                <a:latin typeface="Siwa"/>
                <a:ea typeface="Siwa"/>
                <a:sym typeface="Siwa"/>
                <a:rtl/>
              </a:rPr>
              <a:t> قاعدة بيانات محلية لتخزين المسارات بدلا من </a:t>
            </a:r>
            <a:r>
              <a:rPr lang="ar-SA" sz="1600" b="1" dirty="0" err="1">
                <a:solidFill>
                  <a:srgbClr val="000000"/>
                </a:solidFill>
                <a:latin typeface="Siwa"/>
                <a:ea typeface="Siwa"/>
                <a:sym typeface="Siwa"/>
                <a:rtl/>
              </a:rPr>
              <a:t>الإعتماد</a:t>
            </a:r>
            <a:r>
              <a:rPr lang="ar-SA" sz="1600" b="1" dirty="0">
                <a:solidFill>
                  <a:srgbClr val="000000"/>
                </a:solidFill>
                <a:latin typeface="Siwa"/>
                <a:ea typeface="Siwa"/>
                <a:sym typeface="Siwa"/>
                <a:rtl/>
              </a:rPr>
              <a:t> على منصات خارجية</a:t>
            </a:r>
            <a:endParaRPr lang="ar-EG" sz="1600" b="1" dirty="0">
              <a:solidFill>
                <a:srgbClr val="000000"/>
              </a:solidFill>
              <a:latin typeface="Siwa"/>
              <a:ea typeface="Siwa"/>
              <a:sym typeface="Siwa"/>
              <a:rtl/>
            </a:endParaRPr>
          </a:p>
        </p:txBody>
      </p:sp>
      <p:sp>
        <p:nvSpPr>
          <p:cNvPr id="9" name="مستطيل مستدير الزوايا 8"/>
          <p:cNvSpPr/>
          <p:nvPr/>
        </p:nvSpPr>
        <p:spPr>
          <a:xfrm>
            <a:off x="6856737" y="1750086"/>
            <a:ext cx="4020056" cy="11178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75036" tIns="37518" rIns="75036" bIns="37518" rtlCol="1" anchor="ctr"/>
          <a:lstStyle/>
          <a:p>
            <a:pPr algn="ctr"/>
            <a:endParaRPr lang="ar-YE" dirty="0"/>
          </a:p>
        </p:txBody>
      </p:sp>
      <p:sp>
        <p:nvSpPr>
          <p:cNvPr id="10" name="مستطيل مستدير الزوايا 9"/>
          <p:cNvSpPr/>
          <p:nvPr/>
        </p:nvSpPr>
        <p:spPr>
          <a:xfrm>
            <a:off x="6856738" y="3098731"/>
            <a:ext cx="4020056" cy="11178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75036" tIns="37518" rIns="75036" bIns="37518" rtlCol="1" anchor="ctr"/>
          <a:lstStyle/>
          <a:p>
            <a:pPr algn="ctr"/>
            <a:endParaRPr lang="ar-YE"/>
          </a:p>
        </p:txBody>
      </p:sp>
      <p:sp>
        <p:nvSpPr>
          <p:cNvPr id="11" name="مستطيل مستدير الزوايا 10"/>
          <p:cNvSpPr/>
          <p:nvPr/>
        </p:nvSpPr>
        <p:spPr>
          <a:xfrm>
            <a:off x="6879322" y="5621083"/>
            <a:ext cx="4020056" cy="11178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75036" tIns="37518" rIns="75036" bIns="37518" rtlCol="1" anchor="ctr"/>
          <a:lstStyle/>
          <a:p>
            <a:pPr algn="ctr"/>
            <a:endParaRPr lang="ar-YE"/>
          </a:p>
        </p:txBody>
      </p:sp>
      <p:sp>
        <p:nvSpPr>
          <p:cNvPr id="15" name="مربع نص 30"/>
          <p:cNvSpPr txBox="1"/>
          <p:nvPr/>
        </p:nvSpPr>
        <p:spPr>
          <a:xfrm>
            <a:off x="6574108" y="2083343"/>
            <a:ext cx="3985451" cy="352768"/>
          </a:xfrm>
          <a:prstGeom prst="rect">
            <a:avLst/>
          </a:prstGeom>
          <a:noFill/>
        </p:spPr>
        <p:txBody>
          <a:bodyPr wrap="square" lIns="75036" tIns="37518" rIns="75036" bIns="37518" rtlCol="1">
            <a:spAutoFit/>
          </a:bodyPr>
          <a:lstStyle/>
          <a:p>
            <a:pPr algn="r" rtl="1"/>
            <a:r>
              <a:rPr lang="ar-SA" b="1" dirty="0">
                <a:solidFill>
                  <a:srgbClr val="000000"/>
                </a:solidFill>
                <a:latin typeface="Siwa"/>
                <a:ea typeface="Siwa"/>
                <a:rtl/>
              </a:rPr>
              <a:t>شراء </a:t>
            </a:r>
            <a:r>
              <a:rPr lang="ar-SA" b="1" dirty="0" err="1">
                <a:solidFill>
                  <a:srgbClr val="000000"/>
                </a:solidFill>
                <a:latin typeface="Siwa"/>
                <a:ea typeface="Siwa"/>
                <a:rtl/>
              </a:rPr>
              <a:t>وإستخدام</a:t>
            </a:r>
            <a:r>
              <a:rPr lang="ar-SA" b="1" dirty="0">
                <a:solidFill>
                  <a:srgbClr val="000000"/>
                </a:solidFill>
                <a:latin typeface="Siwa"/>
                <a:ea typeface="Siwa"/>
                <a:rtl/>
              </a:rPr>
              <a:t> مودم </a:t>
            </a:r>
            <a:r>
              <a:rPr lang="en-US" b="1" dirty="0">
                <a:solidFill>
                  <a:srgbClr val="000000"/>
                </a:solidFill>
                <a:latin typeface="Siwa"/>
                <a:ea typeface="Siwa"/>
                <a:rtl/>
              </a:rPr>
              <a:t>4G</a:t>
            </a:r>
            <a:r>
              <a:rPr lang="ar-SA" b="1" dirty="0">
                <a:solidFill>
                  <a:srgbClr val="000000"/>
                </a:solidFill>
                <a:latin typeface="Siwa"/>
                <a:ea typeface="Siwa"/>
                <a:rtl/>
              </a:rPr>
              <a:t> لبث الانترنت للجهاز</a:t>
            </a:r>
          </a:p>
        </p:txBody>
      </p:sp>
      <p:sp>
        <p:nvSpPr>
          <p:cNvPr id="16" name="TextBox 8"/>
          <p:cNvSpPr txBox="1"/>
          <p:nvPr/>
        </p:nvSpPr>
        <p:spPr>
          <a:xfrm>
            <a:off x="6908116" y="3303251"/>
            <a:ext cx="3784299" cy="615553"/>
          </a:xfrm>
          <a:prstGeom prst="rect">
            <a:avLst/>
          </a:prstGeom>
        </p:spPr>
        <p:txBody>
          <a:bodyPr wrap="square" lIns="0" tIns="0" rIns="0" bIns="0" rtlCol="0" anchor="t">
            <a:spAutoFit/>
          </a:bodyPr>
          <a:lstStyle/>
          <a:p>
            <a:pPr algn="r" rtl="1">
              <a:lnSpc>
                <a:spcPts val="1639"/>
              </a:lnSpc>
            </a:pPr>
            <a:r>
              <a:rPr lang="ar-SA" sz="1600" b="1" dirty="0">
                <a:solidFill>
                  <a:srgbClr val="000000"/>
                </a:solidFill>
                <a:ea typeface="Siwa"/>
                <a:sym typeface="Siwa"/>
                <a:rtl/>
              </a:rPr>
              <a:t>شراء مودم </a:t>
            </a:r>
            <a:r>
              <a:rPr lang="en-US" sz="1600" b="1" dirty="0" smtClean="0">
                <a:solidFill>
                  <a:srgbClr val="000000"/>
                </a:solidFill>
                <a:ea typeface="Siwa"/>
                <a:sym typeface="Siwa"/>
                <a:rtl/>
              </a:rPr>
              <a:t> STARLINK</a:t>
            </a:r>
            <a:r>
              <a:rPr lang="ar-YE" sz="1600" b="1" dirty="0">
                <a:solidFill>
                  <a:srgbClr val="000000"/>
                </a:solidFill>
                <a:ea typeface="Siwa"/>
                <a:sym typeface="Siwa"/>
                <a:rtl/>
              </a:rPr>
              <a:t>لتأمين </a:t>
            </a:r>
            <a:r>
              <a:rPr lang="ar-YE" sz="1600" b="1" dirty="0" err="1">
                <a:solidFill>
                  <a:srgbClr val="000000"/>
                </a:solidFill>
                <a:ea typeface="Siwa"/>
                <a:sym typeface="Siwa"/>
                <a:rtl/>
              </a:rPr>
              <a:t>إتصال</a:t>
            </a:r>
            <a:r>
              <a:rPr lang="ar-YE" sz="1600" b="1" dirty="0">
                <a:solidFill>
                  <a:srgbClr val="000000"/>
                </a:solidFill>
                <a:ea typeface="Siwa"/>
                <a:sym typeface="Siwa"/>
                <a:rtl/>
              </a:rPr>
              <a:t> دائم في المناطق </a:t>
            </a:r>
          </a:p>
          <a:p>
            <a:pPr algn="r" rtl="1">
              <a:lnSpc>
                <a:spcPts val="1639"/>
              </a:lnSpc>
            </a:pPr>
            <a:endParaRPr lang="ar-YE" sz="1600" b="1" dirty="0">
              <a:solidFill>
                <a:srgbClr val="000000"/>
              </a:solidFill>
              <a:ea typeface="Siwa"/>
              <a:sym typeface="Siwa"/>
              <a:rtl/>
            </a:endParaRPr>
          </a:p>
          <a:p>
            <a:pPr algn="r" rtl="1">
              <a:lnSpc>
                <a:spcPts val="1639"/>
              </a:lnSpc>
            </a:pPr>
            <a:r>
              <a:rPr lang="ar-YE" sz="1600" b="1" dirty="0">
                <a:solidFill>
                  <a:srgbClr val="000000"/>
                </a:solidFill>
                <a:ea typeface="Siwa"/>
                <a:sym typeface="Siwa"/>
                <a:rtl/>
              </a:rPr>
              <a:t>الصحراوية والنائية</a:t>
            </a:r>
            <a:endParaRPr lang="ar-EG" sz="1600" b="1" dirty="0">
              <a:solidFill>
                <a:srgbClr val="000000"/>
              </a:solidFill>
              <a:ea typeface="Siwa"/>
              <a:sym typeface="Siwa"/>
              <a:rtl/>
            </a:endParaRPr>
          </a:p>
        </p:txBody>
      </p:sp>
      <p:sp>
        <p:nvSpPr>
          <p:cNvPr id="17" name="TextBox 21"/>
          <p:cNvSpPr txBox="1"/>
          <p:nvPr/>
        </p:nvSpPr>
        <p:spPr>
          <a:xfrm>
            <a:off x="6946964" y="4739318"/>
            <a:ext cx="3776811" cy="417487"/>
          </a:xfrm>
          <a:prstGeom prst="rect">
            <a:avLst/>
          </a:prstGeom>
        </p:spPr>
        <p:txBody>
          <a:bodyPr wrap="square" lIns="0" tIns="0" rIns="0" bIns="0" rtlCol="0" anchor="t">
            <a:spAutoFit/>
          </a:bodyPr>
          <a:lstStyle/>
          <a:p>
            <a:pPr algn="r" rtl="1">
              <a:lnSpc>
                <a:spcPts val="1639"/>
              </a:lnSpc>
            </a:pPr>
            <a:r>
              <a:rPr lang="ar-SA" b="1" dirty="0">
                <a:solidFill>
                  <a:srgbClr val="000000"/>
                </a:solidFill>
                <a:latin typeface="Siwa"/>
                <a:ea typeface="Siwa"/>
                <a:sym typeface="Siwa"/>
                <a:rtl/>
              </a:rPr>
              <a:t>إضافة تنبيهات أمان عند خروج المركبة من منطقة محدودة</a:t>
            </a:r>
            <a:endParaRPr lang="ar-EG" b="1" dirty="0">
              <a:solidFill>
                <a:srgbClr val="000000"/>
              </a:solidFill>
              <a:latin typeface="Siwa"/>
              <a:ea typeface="Siwa"/>
              <a:sym typeface="Siwa"/>
              <a:rtl/>
            </a:endParaRPr>
          </a:p>
        </p:txBody>
      </p:sp>
      <p:sp>
        <p:nvSpPr>
          <p:cNvPr id="18" name="TextBox 12"/>
          <p:cNvSpPr txBox="1"/>
          <p:nvPr/>
        </p:nvSpPr>
        <p:spPr>
          <a:xfrm>
            <a:off x="6888458" y="6160535"/>
            <a:ext cx="3344590" cy="223907"/>
          </a:xfrm>
          <a:prstGeom prst="rect">
            <a:avLst/>
          </a:prstGeom>
        </p:spPr>
        <p:txBody>
          <a:bodyPr wrap="square" lIns="0" tIns="0" rIns="0" bIns="0" rtlCol="0" anchor="t">
            <a:spAutoFit/>
          </a:bodyPr>
          <a:lstStyle/>
          <a:p>
            <a:pPr algn="r" rtl="1">
              <a:lnSpc>
                <a:spcPts val="1639"/>
              </a:lnSpc>
            </a:pPr>
            <a:r>
              <a:rPr lang="ar-SA" sz="2400" b="1" dirty="0">
                <a:solidFill>
                  <a:srgbClr val="000000"/>
                </a:solidFill>
                <a:latin typeface="Siwa"/>
                <a:ea typeface="Siwa"/>
                <a:sym typeface="Siwa"/>
                <a:rtl/>
              </a:rPr>
              <a:t>تصميم وتطوير تطبيق </a:t>
            </a:r>
            <a:r>
              <a:rPr lang="ar-SA" sz="2400" b="1" dirty="0" smtClean="0">
                <a:solidFill>
                  <a:srgbClr val="000000"/>
                </a:solidFill>
                <a:latin typeface="Siwa"/>
                <a:ea typeface="Siwa"/>
                <a:sym typeface="Siwa"/>
                <a:rtl/>
              </a:rPr>
              <a:t>موبايل</a:t>
            </a:r>
            <a:endParaRPr lang="ar-EG" sz="2400" b="1" dirty="0">
              <a:solidFill>
                <a:srgbClr val="000000"/>
              </a:solidFill>
              <a:latin typeface="Siwa"/>
              <a:ea typeface="Siwa"/>
              <a:sym typeface="Siwa"/>
              <a:rtl/>
            </a:endParaRPr>
          </a:p>
        </p:txBody>
      </p:sp>
      <p:grpSp>
        <p:nvGrpSpPr>
          <p:cNvPr id="19" name="مجموعة 18">
            <a:extLst>
              <a:ext uri="{FF2B5EF4-FFF2-40B4-BE49-F238E27FC236}">
                <a16:creationId xmlns:a16="http://schemas.microsoft.com/office/drawing/2014/main" id="{E4B00348-B1A4-F81C-8956-0B0EC2FED1FB}"/>
              </a:ext>
            </a:extLst>
          </p:cNvPr>
          <p:cNvGrpSpPr/>
          <p:nvPr/>
        </p:nvGrpSpPr>
        <p:grpSpPr>
          <a:xfrm>
            <a:off x="11206393" y="655481"/>
            <a:ext cx="502507" cy="682646"/>
            <a:chOff x="11268948" y="2614589"/>
            <a:chExt cx="510302" cy="510302"/>
          </a:xfrm>
        </p:grpSpPr>
        <p:sp>
          <p:nvSpPr>
            <p:cNvPr id="20" name="Shape 1">
              <a:extLst>
                <a:ext uri="{FF2B5EF4-FFF2-40B4-BE49-F238E27FC236}">
                  <a16:creationId xmlns:a16="http://schemas.microsoft.com/office/drawing/2014/main" id="{4D09A855-96B3-51D5-006B-9CC5BE36076B}"/>
                </a:ext>
              </a:extLst>
            </p:cNvPr>
            <p:cNvSpPr/>
            <p:nvPr/>
          </p:nvSpPr>
          <p:spPr>
            <a:xfrm>
              <a:off x="11268948" y="2614589"/>
              <a:ext cx="510302" cy="510302"/>
            </a:xfrm>
            <a:prstGeom prst="roundRect">
              <a:avLst>
                <a:gd name="adj" fmla="val 18669"/>
              </a:avLst>
            </a:prstGeom>
            <a:solidFill>
              <a:schemeClr val="bg1">
                <a:lumMod val="65000"/>
              </a:schemeClr>
            </a:solidFill>
            <a:ln w="7620">
              <a:solidFill>
                <a:srgbClr val="CECEC9"/>
              </a:solidFill>
              <a:prstDash val="solid"/>
            </a:ln>
          </p:spPr>
        </p:sp>
        <p:sp>
          <p:nvSpPr>
            <p:cNvPr id="21" name="Text 2">
              <a:extLst>
                <a:ext uri="{FF2B5EF4-FFF2-40B4-BE49-F238E27FC236}">
                  <a16:creationId xmlns:a16="http://schemas.microsoft.com/office/drawing/2014/main" id="{AD7C2E96-1853-C7F2-681B-73346DFC6B59}"/>
                </a:ext>
              </a:extLst>
            </p:cNvPr>
            <p:cNvSpPr/>
            <p:nvPr/>
          </p:nvSpPr>
          <p:spPr>
            <a:xfrm>
              <a:off x="11463694" y="2724999"/>
              <a:ext cx="146209" cy="340281"/>
            </a:xfrm>
            <a:prstGeom prst="rect">
              <a:avLst/>
            </a:prstGeom>
            <a:noFill/>
            <a:ln/>
          </p:spPr>
          <p:txBody>
            <a:bodyPr wrap="none" lIns="0" tIns="0" rIns="0" bIns="0" rtlCol="0" anchor="t"/>
            <a:lstStyle/>
            <a:p>
              <a:pPr algn="ctr">
                <a:lnSpc>
                  <a:spcPts val="2175"/>
                </a:lnSpc>
              </a:pPr>
              <a:r>
                <a:rPr lang="en-US" sz="2200" dirty="0">
                  <a:solidFill>
                    <a:srgbClr val="272525"/>
                  </a:solidFill>
                  <a:latin typeface="Gelasio" pitchFamily="34" charset="0"/>
                  <a:ea typeface="Gelasio" pitchFamily="34" charset="-122"/>
                  <a:cs typeface="Gelasio" pitchFamily="34" charset="-120"/>
                </a:rPr>
                <a:t>1</a:t>
              </a:r>
              <a:endParaRPr lang="en-US" sz="2200" dirty="0"/>
            </a:p>
          </p:txBody>
        </p:sp>
      </p:grpSp>
      <p:grpSp>
        <p:nvGrpSpPr>
          <p:cNvPr id="22" name="مجموعة 21">
            <a:extLst>
              <a:ext uri="{FF2B5EF4-FFF2-40B4-BE49-F238E27FC236}">
                <a16:creationId xmlns:a16="http://schemas.microsoft.com/office/drawing/2014/main" id="{E4B00348-B1A4-F81C-8956-0B0EC2FED1FB}"/>
              </a:ext>
            </a:extLst>
          </p:cNvPr>
          <p:cNvGrpSpPr/>
          <p:nvPr/>
        </p:nvGrpSpPr>
        <p:grpSpPr>
          <a:xfrm>
            <a:off x="11191136" y="1966263"/>
            <a:ext cx="502507" cy="605320"/>
            <a:chOff x="11268948" y="2614589"/>
            <a:chExt cx="510302" cy="510302"/>
          </a:xfrm>
        </p:grpSpPr>
        <p:sp>
          <p:nvSpPr>
            <p:cNvPr id="23" name="Shape 1">
              <a:extLst>
                <a:ext uri="{FF2B5EF4-FFF2-40B4-BE49-F238E27FC236}">
                  <a16:creationId xmlns:a16="http://schemas.microsoft.com/office/drawing/2014/main" id="{4D09A855-96B3-51D5-006B-9CC5BE36076B}"/>
                </a:ext>
              </a:extLst>
            </p:cNvPr>
            <p:cNvSpPr/>
            <p:nvPr/>
          </p:nvSpPr>
          <p:spPr>
            <a:xfrm>
              <a:off x="11268948" y="2614589"/>
              <a:ext cx="510302" cy="510302"/>
            </a:xfrm>
            <a:prstGeom prst="roundRect">
              <a:avLst>
                <a:gd name="adj" fmla="val 18669"/>
              </a:avLst>
            </a:prstGeom>
            <a:solidFill>
              <a:schemeClr val="bg1">
                <a:lumMod val="65000"/>
              </a:schemeClr>
            </a:solidFill>
            <a:ln w="7620">
              <a:solidFill>
                <a:srgbClr val="CECEC9"/>
              </a:solidFill>
              <a:prstDash val="solid"/>
            </a:ln>
          </p:spPr>
        </p:sp>
        <p:sp>
          <p:nvSpPr>
            <p:cNvPr id="24" name="Text 2">
              <a:extLst>
                <a:ext uri="{FF2B5EF4-FFF2-40B4-BE49-F238E27FC236}">
                  <a16:creationId xmlns:a16="http://schemas.microsoft.com/office/drawing/2014/main" id="{AD7C2E96-1853-C7F2-681B-73346DFC6B59}"/>
                </a:ext>
              </a:extLst>
            </p:cNvPr>
            <p:cNvSpPr/>
            <p:nvPr/>
          </p:nvSpPr>
          <p:spPr>
            <a:xfrm>
              <a:off x="11463694" y="2724999"/>
              <a:ext cx="146209" cy="340281"/>
            </a:xfrm>
            <a:prstGeom prst="rect">
              <a:avLst/>
            </a:prstGeom>
            <a:noFill/>
            <a:ln/>
          </p:spPr>
          <p:txBody>
            <a:bodyPr wrap="none" lIns="0" tIns="0" rIns="0" bIns="0" rtlCol="0" anchor="t"/>
            <a:lstStyle/>
            <a:p>
              <a:pPr algn="ctr">
                <a:lnSpc>
                  <a:spcPts val="2175"/>
                </a:lnSpc>
              </a:pPr>
              <a:r>
                <a:rPr lang="en-US" sz="2200" dirty="0">
                  <a:solidFill>
                    <a:srgbClr val="272525"/>
                  </a:solidFill>
                  <a:latin typeface="Gelasio" pitchFamily="34" charset="0"/>
                  <a:ea typeface="Gelasio" pitchFamily="34" charset="-122"/>
                  <a:cs typeface="Gelasio" pitchFamily="34" charset="-120"/>
                </a:rPr>
                <a:t>2</a:t>
              </a:r>
              <a:endParaRPr lang="en-US" sz="2200" dirty="0"/>
            </a:p>
          </p:txBody>
        </p:sp>
      </p:grpSp>
      <p:grpSp>
        <p:nvGrpSpPr>
          <p:cNvPr id="25" name="مجموعة 24">
            <a:extLst>
              <a:ext uri="{FF2B5EF4-FFF2-40B4-BE49-F238E27FC236}">
                <a16:creationId xmlns:a16="http://schemas.microsoft.com/office/drawing/2014/main" id="{E4B00348-B1A4-F81C-8956-0B0EC2FED1FB}"/>
              </a:ext>
            </a:extLst>
          </p:cNvPr>
          <p:cNvGrpSpPr/>
          <p:nvPr/>
        </p:nvGrpSpPr>
        <p:grpSpPr>
          <a:xfrm>
            <a:off x="11209129" y="3331402"/>
            <a:ext cx="502507" cy="636247"/>
            <a:chOff x="11268948" y="2614589"/>
            <a:chExt cx="510302" cy="510302"/>
          </a:xfrm>
        </p:grpSpPr>
        <p:sp>
          <p:nvSpPr>
            <p:cNvPr id="26" name="Shape 1">
              <a:extLst>
                <a:ext uri="{FF2B5EF4-FFF2-40B4-BE49-F238E27FC236}">
                  <a16:creationId xmlns:a16="http://schemas.microsoft.com/office/drawing/2014/main" id="{4D09A855-96B3-51D5-006B-9CC5BE36076B}"/>
                </a:ext>
              </a:extLst>
            </p:cNvPr>
            <p:cNvSpPr/>
            <p:nvPr/>
          </p:nvSpPr>
          <p:spPr>
            <a:xfrm>
              <a:off x="11268948" y="2614589"/>
              <a:ext cx="510302" cy="510302"/>
            </a:xfrm>
            <a:prstGeom prst="roundRect">
              <a:avLst>
                <a:gd name="adj" fmla="val 18669"/>
              </a:avLst>
            </a:prstGeom>
            <a:solidFill>
              <a:schemeClr val="bg1">
                <a:lumMod val="65000"/>
              </a:schemeClr>
            </a:solidFill>
            <a:ln w="7620">
              <a:solidFill>
                <a:srgbClr val="CECEC9"/>
              </a:solidFill>
              <a:prstDash val="solid"/>
            </a:ln>
          </p:spPr>
        </p:sp>
        <p:sp>
          <p:nvSpPr>
            <p:cNvPr id="27" name="Text 2">
              <a:extLst>
                <a:ext uri="{FF2B5EF4-FFF2-40B4-BE49-F238E27FC236}">
                  <a16:creationId xmlns:a16="http://schemas.microsoft.com/office/drawing/2014/main" id="{AD7C2E96-1853-C7F2-681B-73346DFC6B59}"/>
                </a:ext>
              </a:extLst>
            </p:cNvPr>
            <p:cNvSpPr/>
            <p:nvPr/>
          </p:nvSpPr>
          <p:spPr>
            <a:xfrm>
              <a:off x="11463694" y="2724999"/>
              <a:ext cx="146209" cy="340281"/>
            </a:xfrm>
            <a:prstGeom prst="rect">
              <a:avLst/>
            </a:prstGeom>
            <a:noFill/>
            <a:ln/>
          </p:spPr>
          <p:txBody>
            <a:bodyPr wrap="none" lIns="0" tIns="0" rIns="0" bIns="0" rtlCol="0" anchor="t"/>
            <a:lstStyle/>
            <a:p>
              <a:pPr algn="ctr">
                <a:lnSpc>
                  <a:spcPts val="2175"/>
                </a:lnSpc>
              </a:pPr>
              <a:r>
                <a:rPr lang="en-US" sz="2200" dirty="0"/>
                <a:t>3</a:t>
              </a:r>
            </a:p>
          </p:txBody>
        </p:sp>
      </p:grpSp>
      <p:grpSp>
        <p:nvGrpSpPr>
          <p:cNvPr id="28" name="مجموعة 27">
            <a:extLst>
              <a:ext uri="{FF2B5EF4-FFF2-40B4-BE49-F238E27FC236}">
                <a16:creationId xmlns:a16="http://schemas.microsoft.com/office/drawing/2014/main" id="{E4B00348-B1A4-F81C-8956-0B0EC2FED1FB}"/>
              </a:ext>
            </a:extLst>
          </p:cNvPr>
          <p:cNvGrpSpPr/>
          <p:nvPr/>
        </p:nvGrpSpPr>
        <p:grpSpPr>
          <a:xfrm>
            <a:off x="11210552" y="4522064"/>
            <a:ext cx="502507" cy="583004"/>
            <a:chOff x="17448256" y="2518240"/>
            <a:chExt cx="510302" cy="510302"/>
          </a:xfrm>
        </p:grpSpPr>
        <p:sp>
          <p:nvSpPr>
            <p:cNvPr id="29" name="Shape 1">
              <a:extLst>
                <a:ext uri="{FF2B5EF4-FFF2-40B4-BE49-F238E27FC236}">
                  <a16:creationId xmlns:a16="http://schemas.microsoft.com/office/drawing/2014/main" id="{4D09A855-96B3-51D5-006B-9CC5BE36076B}"/>
                </a:ext>
              </a:extLst>
            </p:cNvPr>
            <p:cNvSpPr/>
            <p:nvPr/>
          </p:nvSpPr>
          <p:spPr>
            <a:xfrm>
              <a:off x="17448256" y="2518240"/>
              <a:ext cx="510302" cy="510302"/>
            </a:xfrm>
            <a:prstGeom prst="roundRect">
              <a:avLst>
                <a:gd name="adj" fmla="val 18669"/>
              </a:avLst>
            </a:prstGeom>
            <a:solidFill>
              <a:schemeClr val="bg1">
                <a:lumMod val="65000"/>
              </a:schemeClr>
            </a:solidFill>
            <a:ln w="7620">
              <a:solidFill>
                <a:srgbClr val="CECEC9"/>
              </a:solidFill>
              <a:prstDash val="solid"/>
            </a:ln>
          </p:spPr>
        </p:sp>
        <p:sp>
          <p:nvSpPr>
            <p:cNvPr id="30" name="Text 2">
              <a:extLst>
                <a:ext uri="{FF2B5EF4-FFF2-40B4-BE49-F238E27FC236}">
                  <a16:creationId xmlns:a16="http://schemas.microsoft.com/office/drawing/2014/main" id="{AD7C2E96-1853-C7F2-681B-73346DFC6B59}"/>
                </a:ext>
              </a:extLst>
            </p:cNvPr>
            <p:cNvSpPr/>
            <p:nvPr/>
          </p:nvSpPr>
          <p:spPr>
            <a:xfrm>
              <a:off x="17648526" y="2666322"/>
              <a:ext cx="146209" cy="340281"/>
            </a:xfrm>
            <a:prstGeom prst="rect">
              <a:avLst/>
            </a:prstGeom>
            <a:noFill/>
            <a:ln/>
          </p:spPr>
          <p:txBody>
            <a:bodyPr wrap="none" lIns="0" tIns="0" rIns="0" bIns="0" rtlCol="0" anchor="t"/>
            <a:lstStyle/>
            <a:p>
              <a:pPr algn="ctr">
                <a:lnSpc>
                  <a:spcPts val="2175"/>
                </a:lnSpc>
              </a:pPr>
              <a:r>
                <a:rPr lang="en-US" sz="2200" dirty="0">
                  <a:solidFill>
                    <a:srgbClr val="272525"/>
                  </a:solidFill>
                  <a:latin typeface="Gelasio" pitchFamily="34" charset="0"/>
                  <a:ea typeface="Gelasio" pitchFamily="34" charset="-122"/>
                  <a:cs typeface="Gelasio" pitchFamily="34" charset="-120"/>
                </a:rPr>
                <a:t>4</a:t>
              </a:r>
              <a:endParaRPr lang="en-US" sz="2200" dirty="0"/>
            </a:p>
          </p:txBody>
        </p:sp>
      </p:grpSp>
      <p:grpSp>
        <p:nvGrpSpPr>
          <p:cNvPr id="31" name="مجموعة 30">
            <a:extLst>
              <a:ext uri="{FF2B5EF4-FFF2-40B4-BE49-F238E27FC236}">
                <a16:creationId xmlns:a16="http://schemas.microsoft.com/office/drawing/2014/main" id="{E4B00348-B1A4-F81C-8956-0B0EC2FED1FB}"/>
              </a:ext>
            </a:extLst>
          </p:cNvPr>
          <p:cNvGrpSpPr/>
          <p:nvPr/>
        </p:nvGrpSpPr>
        <p:grpSpPr>
          <a:xfrm>
            <a:off x="11221922" y="5742659"/>
            <a:ext cx="502507" cy="520468"/>
            <a:chOff x="11268948" y="2614589"/>
            <a:chExt cx="510302" cy="510302"/>
          </a:xfrm>
        </p:grpSpPr>
        <p:sp>
          <p:nvSpPr>
            <p:cNvPr id="32" name="Shape 1">
              <a:extLst>
                <a:ext uri="{FF2B5EF4-FFF2-40B4-BE49-F238E27FC236}">
                  <a16:creationId xmlns:a16="http://schemas.microsoft.com/office/drawing/2014/main" id="{4D09A855-96B3-51D5-006B-9CC5BE36076B}"/>
                </a:ext>
              </a:extLst>
            </p:cNvPr>
            <p:cNvSpPr/>
            <p:nvPr/>
          </p:nvSpPr>
          <p:spPr>
            <a:xfrm>
              <a:off x="11268948" y="2614589"/>
              <a:ext cx="510302" cy="510302"/>
            </a:xfrm>
            <a:prstGeom prst="roundRect">
              <a:avLst>
                <a:gd name="adj" fmla="val 18669"/>
              </a:avLst>
            </a:prstGeom>
            <a:solidFill>
              <a:schemeClr val="bg1">
                <a:lumMod val="65000"/>
              </a:schemeClr>
            </a:solidFill>
            <a:ln w="7620">
              <a:solidFill>
                <a:srgbClr val="CECEC9"/>
              </a:solidFill>
              <a:prstDash val="solid"/>
            </a:ln>
          </p:spPr>
        </p:sp>
        <p:sp>
          <p:nvSpPr>
            <p:cNvPr id="33" name="Text 2">
              <a:extLst>
                <a:ext uri="{FF2B5EF4-FFF2-40B4-BE49-F238E27FC236}">
                  <a16:creationId xmlns:a16="http://schemas.microsoft.com/office/drawing/2014/main" id="{AD7C2E96-1853-C7F2-681B-73346DFC6B59}"/>
                </a:ext>
              </a:extLst>
            </p:cNvPr>
            <p:cNvSpPr/>
            <p:nvPr/>
          </p:nvSpPr>
          <p:spPr>
            <a:xfrm>
              <a:off x="11463694" y="2724999"/>
              <a:ext cx="146209" cy="340281"/>
            </a:xfrm>
            <a:prstGeom prst="rect">
              <a:avLst/>
            </a:prstGeom>
            <a:noFill/>
            <a:ln/>
          </p:spPr>
          <p:txBody>
            <a:bodyPr wrap="none" lIns="0" tIns="0" rIns="0" bIns="0" rtlCol="0" anchor="t"/>
            <a:lstStyle/>
            <a:p>
              <a:pPr algn="ctr">
                <a:lnSpc>
                  <a:spcPts val="2175"/>
                </a:lnSpc>
              </a:pPr>
              <a:r>
                <a:rPr lang="en-US" sz="2200" dirty="0">
                  <a:solidFill>
                    <a:srgbClr val="272525"/>
                  </a:solidFill>
                  <a:latin typeface="Gelasio" pitchFamily="34" charset="0"/>
                  <a:ea typeface="Gelasio" pitchFamily="34" charset="-122"/>
                  <a:cs typeface="Gelasio" pitchFamily="34" charset="-120"/>
                </a:rPr>
                <a:t>5</a:t>
              </a:r>
              <a:endParaRPr lang="en-US" sz="2200" dirty="0"/>
            </a:p>
          </p:txBody>
        </p:sp>
      </p:grpSp>
    </p:spTree>
    <p:extLst>
      <p:ext uri="{BB962C8B-B14F-4D97-AF65-F5344CB8AC3E}">
        <p14:creationId xmlns:p14="http://schemas.microsoft.com/office/powerpoint/2010/main" val="2862676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2"/>
          <p:cNvSpPr/>
          <p:nvPr/>
        </p:nvSpPr>
        <p:spPr>
          <a:xfrm rot="5400000">
            <a:off x="-2779363" y="1094243"/>
            <a:ext cx="6679443" cy="3235402"/>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2">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6" name="Freeform 10"/>
          <p:cNvSpPr/>
          <p:nvPr/>
        </p:nvSpPr>
        <p:spPr>
          <a:xfrm rot="-10800000" flipH="1" flipV="1">
            <a:off x="0" y="4351283"/>
            <a:ext cx="2600733" cy="2506717"/>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8">
              <a:alphaModFix amt="69000"/>
            </a:blip>
            <a:stretch>
              <a:fillRect/>
            </a:stretch>
          </a:blipFill>
        </p:spPr>
      </p:sp>
      <p:sp>
        <p:nvSpPr>
          <p:cNvPr id="3" name="مربع نص 2"/>
          <p:cNvSpPr txBox="1"/>
          <p:nvPr/>
        </p:nvSpPr>
        <p:spPr>
          <a:xfrm>
            <a:off x="6290441" y="536028"/>
            <a:ext cx="1481959" cy="369332"/>
          </a:xfrm>
          <a:prstGeom prst="rect">
            <a:avLst/>
          </a:prstGeom>
          <a:noFill/>
        </p:spPr>
        <p:txBody>
          <a:bodyPr wrap="square" rtlCol="1">
            <a:spAutoFit/>
          </a:bodyPr>
          <a:lstStyle/>
          <a:p>
            <a:endParaRPr lang="ar-YE" dirty="0"/>
          </a:p>
        </p:txBody>
      </p:sp>
      <p:sp>
        <p:nvSpPr>
          <p:cNvPr id="8" name="مستطيل 7"/>
          <p:cNvSpPr/>
          <p:nvPr/>
        </p:nvSpPr>
        <p:spPr>
          <a:xfrm>
            <a:off x="6204557" y="2782868"/>
            <a:ext cx="2171579" cy="119495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83463" tIns="41731" rIns="83463" bIns="41731" rtlCol="1" anchor="ctr"/>
          <a:lstStyle/>
          <a:p>
            <a:pPr algn="ctr"/>
            <a:endParaRPr lang="ar-YE">
              <a:noFill/>
            </a:endParaRPr>
          </a:p>
        </p:txBody>
      </p:sp>
      <p:sp>
        <p:nvSpPr>
          <p:cNvPr id="10" name="مربع نص 9"/>
          <p:cNvSpPr txBox="1"/>
          <p:nvPr/>
        </p:nvSpPr>
        <p:spPr>
          <a:xfrm>
            <a:off x="6102600" y="3032595"/>
            <a:ext cx="2339501" cy="761385"/>
          </a:xfrm>
          <a:prstGeom prst="rect">
            <a:avLst/>
          </a:prstGeom>
          <a:noFill/>
        </p:spPr>
        <p:txBody>
          <a:bodyPr wrap="square" lIns="83463" tIns="41731" rIns="83463" bIns="41731" rtlCol="1">
            <a:spAutoFit/>
          </a:bodyPr>
          <a:lstStyle/>
          <a:p>
            <a:pPr algn="ctr" rtl="1"/>
            <a:r>
              <a:rPr lang="ar-SA" sz="2200" b="1" dirty="0">
                <a:solidFill>
                  <a:schemeClr val="bg1"/>
                </a:solidFill>
                <a:cs typeface="+mj-cs"/>
              </a:rPr>
              <a:t>المخرجات النهائية للمشروع</a:t>
            </a:r>
            <a:endParaRPr lang="ar-YE" sz="2200" b="1" dirty="0">
              <a:solidFill>
                <a:schemeClr val="bg1"/>
              </a:solidFill>
              <a:cs typeface="+mj-cs"/>
            </a:endParaRPr>
          </a:p>
        </p:txBody>
      </p:sp>
      <p:sp>
        <p:nvSpPr>
          <p:cNvPr id="11" name="مستطيل 10"/>
          <p:cNvSpPr/>
          <p:nvPr/>
        </p:nvSpPr>
        <p:spPr>
          <a:xfrm>
            <a:off x="5869063" y="1045668"/>
            <a:ext cx="3051176" cy="67645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3463" tIns="41731" rIns="83463" bIns="41731" rtlCol="1" anchor="ctr"/>
          <a:lstStyle/>
          <a:p>
            <a:pPr algn="ctr"/>
            <a:endParaRPr lang="ar-YE"/>
          </a:p>
        </p:txBody>
      </p:sp>
      <p:sp>
        <p:nvSpPr>
          <p:cNvPr id="12" name="مربع نص 11"/>
          <p:cNvSpPr txBox="1"/>
          <p:nvPr/>
        </p:nvSpPr>
        <p:spPr>
          <a:xfrm>
            <a:off x="5298160" y="1156314"/>
            <a:ext cx="4215418" cy="361276"/>
          </a:xfrm>
          <a:prstGeom prst="rect">
            <a:avLst/>
          </a:prstGeom>
          <a:noFill/>
        </p:spPr>
        <p:txBody>
          <a:bodyPr wrap="square" lIns="83463" tIns="41731" rIns="83463" bIns="41731" rtlCol="1">
            <a:spAutoFit/>
          </a:bodyPr>
          <a:lstStyle/>
          <a:p>
            <a:pPr algn="ctr" rtl="1"/>
            <a:r>
              <a:rPr lang="ar-SA" sz="1800" b="1" dirty="0">
                <a:solidFill>
                  <a:schemeClr val="bg1"/>
                </a:solidFill>
                <a:cs typeface="+mj-cs"/>
              </a:rPr>
              <a:t>نظام تتبع متعدد الأوضاع (</a:t>
            </a:r>
            <a:r>
              <a:rPr lang="en-US" sz="1800" b="1" dirty="0">
                <a:solidFill>
                  <a:schemeClr val="bg1"/>
                </a:solidFill>
                <a:cs typeface="+mj-cs"/>
              </a:rPr>
              <a:t>3Modes</a:t>
            </a:r>
            <a:r>
              <a:rPr lang="ar-SA" sz="1800" b="1" dirty="0">
                <a:solidFill>
                  <a:schemeClr val="bg1"/>
                </a:solidFill>
                <a:cs typeface="+mj-cs"/>
              </a:rPr>
              <a:t>)</a:t>
            </a:r>
            <a:endParaRPr lang="ar-YE" sz="1800" b="1" dirty="0">
              <a:solidFill>
                <a:schemeClr val="bg1"/>
              </a:solidFill>
              <a:cs typeface="+mj-cs"/>
            </a:endParaRPr>
          </a:p>
        </p:txBody>
      </p:sp>
      <p:sp>
        <p:nvSpPr>
          <p:cNvPr id="13" name="مستطيل 12"/>
          <p:cNvSpPr/>
          <p:nvPr/>
        </p:nvSpPr>
        <p:spPr>
          <a:xfrm>
            <a:off x="2908418" y="3024059"/>
            <a:ext cx="2452807" cy="67714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3463" tIns="41731" rIns="83463" bIns="41731" rtlCol="1" anchor="ctr"/>
          <a:lstStyle/>
          <a:p>
            <a:pPr algn="ctr"/>
            <a:endParaRPr lang="ar-YE"/>
          </a:p>
        </p:txBody>
      </p:sp>
      <p:sp>
        <p:nvSpPr>
          <p:cNvPr id="14" name="مربع نص 13"/>
          <p:cNvSpPr txBox="1"/>
          <p:nvPr/>
        </p:nvSpPr>
        <p:spPr>
          <a:xfrm>
            <a:off x="2908417" y="3187285"/>
            <a:ext cx="2497740" cy="361276"/>
          </a:xfrm>
          <a:prstGeom prst="rect">
            <a:avLst/>
          </a:prstGeom>
          <a:noFill/>
        </p:spPr>
        <p:txBody>
          <a:bodyPr wrap="square" lIns="83463" tIns="41731" rIns="83463" bIns="41731" rtlCol="1">
            <a:spAutoFit/>
          </a:bodyPr>
          <a:lstStyle/>
          <a:p>
            <a:pPr algn="ctr" rtl="1"/>
            <a:r>
              <a:rPr lang="ar-YE" sz="1800" b="1" dirty="0">
                <a:solidFill>
                  <a:schemeClr val="bg1"/>
                </a:solidFill>
                <a:cs typeface="+mj-cs"/>
              </a:rPr>
              <a:t>برمجة وتكامل المكونات المادية</a:t>
            </a:r>
          </a:p>
        </p:txBody>
      </p:sp>
      <p:sp>
        <p:nvSpPr>
          <p:cNvPr id="15" name="مستطيل 14"/>
          <p:cNvSpPr/>
          <p:nvPr/>
        </p:nvSpPr>
        <p:spPr>
          <a:xfrm>
            <a:off x="5869063" y="4899093"/>
            <a:ext cx="2874149" cy="77887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3463" tIns="41731" rIns="83463" bIns="41731" rtlCol="1" anchor="ctr"/>
          <a:lstStyle/>
          <a:p>
            <a:pPr algn="ctr"/>
            <a:r>
              <a:rPr lang="en-US" dirty="0" smtClean="0">
                <a:solidFill>
                  <a:schemeClr val="bg1"/>
                </a:solidFill>
              </a:rPr>
              <a:t> </a:t>
            </a:r>
            <a:r>
              <a:rPr lang="ar-DZ" sz="1800" b="1" dirty="0"/>
              <a:t>بناء واجهة ويب خاصة لعرض بيانات المركبة على الخريطة مباشرة</a:t>
            </a:r>
            <a:endParaRPr lang="ar-YE" sz="1700" b="1" dirty="0">
              <a:solidFill>
                <a:schemeClr val="bg1"/>
              </a:solidFill>
            </a:endParaRPr>
          </a:p>
        </p:txBody>
      </p:sp>
      <p:sp>
        <p:nvSpPr>
          <p:cNvPr id="16" name="مربع نص 15"/>
          <p:cNvSpPr txBox="1"/>
          <p:nvPr/>
        </p:nvSpPr>
        <p:spPr>
          <a:xfrm>
            <a:off x="8658933" y="3260787"/>
            <a:ext cx="3113992" cy="361276"/>
          </a:xfrm>
          <a:prstGeom prst="rect">
            <a:avLst/>
          </a:prstGeom>
          <a:noFill/>
        </p:spPr>
        <p:txBody>
          <a:bodyPr wrap="square" lIns="83463" tIns="41731" rIns="83463" bIns="41731" rtlCol="1">
            <a:spAutoFit/>
          </a:bodyPr>
          <a:lstStyle/>
          <a:p>
            <a:pPr algn="ctr" rtl="1"/>
            <a:r>
              <a:rPr lang="ar-YE" sz="1800" b="1" dirty="0">
                <a:solidFill>
                  <a:schemeClr val="bg1"/>
                </a:solidFill>
                <a:cs typeface="+mj-cs"/>
              </a:rPr>
              <a:t>واجهة بسيطة للمستخدم عبر</a:t>
            </a:r>
            <a:r>
              <a:rPr lang="en-US" sz="1800" b="1" dirty="0">
                <a:solidFill>
                  <a:schemeClr val="bg1"/>
                </a:solidFill>
                <a:cs typeface="+mj-cs"/>
              </a:rPr>
              <a:t>SMS</a:t>
            </a:r>
            <a:endParaRPr lang="ar-YE" sz="1800" b="1" dirty="0">
              <a:solidFill>
                <a:schemeClr val="bg1"/>
              </a:solidFill>
              <a:cs typeface="+mj-cs"/>
            </a:endParaRPr>
          </a:p>
        </p:txBody>
      </p:sp>
      <p:sp>
        <p:nvSpPr>
          <p:cNvPr id="17" name="مربع نص 16"/>
          <p:cNvSpPr txBox="1"/>
          <p:nvPr/>
        </p:nvSpPr>
        <p:spPr>
          <a:xfrm>
            <a:off x="2587497" y="5173753"/>
            <a:ext cx="2948232" cy="638275"/>
          </a:xfrm>
          <a:prstGeom prst="rect">
            <a:avLst/>
          </a:prstGeom>
          <a:noFill/>
        </p:spPr>
        <p:txBody>
          <a:bodyPr wrap="square" lIns="83463" tIns="41731" rIns="83463" bIns="41731" rtlCol="1">
            <a:spAutoFit/>
          </a:bodyPr>
          <a:lstStyle/>
          <a:p>
            <a:pPr algn="ctr" rtl="1"/>
            <a:r>
              <a:rPr lang="ar-SA" sz="1800" b="1" dirty="0">
                <a:solidFill>
                  <a:schemeClr val="bg1"/>
                </a:solidFill>
                <a:cs typeface="+mj-cs"/>
              </a:rPr>
              <a:t>  كود برمجي مرن قابل للتوسيع والتعديل</a:t>
            </a:r>
            <a:endParaRPr lang="ar-YE" sz="1800" b="1" dirty="0">
              <a:solidFill>
                <a:schemeClr val="bg1"/>
              </a:solidFill>
              <a:cs typeface="+mj-cs"/>
            </a:endParaRPr>
          </a:p>
        </p:txBody>
      </p:sp>
      <p:sp>
        <p:nvSpPr>
          <p:cNvPr id="18" name="سهم للأسفل 17"/>
          <p:cNvSpPr/>
          <p:nvPr/>
        </p:nvSpPr>
        <p:spPr>
          <a:xfrm>
            <a:off x="7028713" y="1746605"/>
            <a:ext cx="447090" cy="1048947"/>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3463" tIns="41731" rIns="83463" bIns="41731" rtlCol="1" anchor="ctr"/>
          <a:lstStyle/>
          <a:p>
            <a:pPr algn="ctr"/>
            <a:endParaRPr lang="ar-YE"/>
          </a:p>
        </p:txBody>
      </p:sp>
      <p:sp>
        <p:nvSpPr>
          <p:cNvPr id="19" name="سهم إلى اليمين 18"/>
          <p:cNvSpPr/>
          <p:nvPr/>
        </p:nvSpPr>
        <p:spPr>
          <a:xfrm rot="10800000">
            <a:off x="8366424" y="3286105"/>
            <a:ext cx="585347" cy="416008"/>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3463" tIns="41731" rIns="83463" bIns="41731" rtlCol="1" anchor="ctr"/>
          <a:lstStyle/>
          <a:p>
            <a:pPr algn="ctr"/>
            <a:endParaRPr lang="ar-YE"/>
          </a:p>
        </p:txBody>
      </p:sp>
      <p:sp>
        <p:nvSpPr>
          <p:cNvPr id="20" name="سهم للأسفل 19"/>
          <p:cNvSpPr/>
          <p:nvPr/>
        </p:nvSpPr>
        <p:spPr>
          <a:xfrm rot="10800000">
            <a:off x="7114527" y="3975181"/>
            <a:ext cx="383218" cy="895954"/>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3463" tIns="41731" rIns="83463" bIns="41731" rtlCol="1" anchor="ctr"/>
          <a:lstStyle/>
          <a:p>
            <a:pPr algn="ctr"/>
            <a:endParaRPr lang="ar-YE"/>
          </a:p>
        </p:txBody>
      </p:sp>
      <p:sp>
        <p:nvSpPr>
          <p:cNvPr id="21" name="سهم إلى اليمين 20"/>
          <p:cNvSpPr/>
          <p:nvPr/>
        </p:nvSpPr>
        <p:spPr>
          <a:xfrm>
            <a:off x="5361224" y="3151195"/>
            <a:ext cx="852068" cy="442380"/>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3463" tIns="41731" rIns="83463" bIns="41731" rtlCol="1" anchor="ctr"/>
          <a:lstStyle/>
          <a:p>
            <a:pPr algn="ctr"/>
            <a:endParaRPr lang="ar-YE"/>
          </a:p>
        </p:txBody>
      </p:sp>
      <p:sp>
        <p:nvSpPr>
          <p:cNvPr id="23" name="مستطيل 22"/>
          <p:cNvSpPr/>
          <p:nvPr/>
        </p:nvSpPr>
        <p:spPr>
          <a:xfrm>
            <a:off x="8951771" y="3152795"/>
            <a:ext cx="2811510" cy="79153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3463" tIns="41731" rIns="83463" bIns="41731" rtlCol="1" anchor="ctr"/>
          <a:lstStyle/>
          <a:p>
            <a:pPr algn="ctr"/>
            <a:endParaRPr lang="ar-YE" dirty="0"/>
          </a:p>
        </p:txBody>
      </p:sp>
      <p:sp>
        <p:nvSpPr>
          <p:cNvPr id="25" name="مربع نص 24"/>
          <p:cNvSpPr txBox="1"/>
          <p:nvPr/>
        </p:nvSpPr>
        <p:spPr>
          <a:xfrm>
            <a:off x="8861114" y="3306051"/>
            <a:ext cx="2948232" cy="638275"/>
          </a:xfrm>
          <a:prstGeom prst="rect">
            <a:avLst/>
          </a:prstGeom>
          <a:noFill/>
        </p:spPr>
        <p:txBody>
          <a:bodyPr wrap="square" lIns="83463" tIns="41731" rIns="83463" bIns="41731" rtlCol="1">
            <a:spAutoFit/>
          </a:bodyPr>
          <a:lstStyle/>
          <a:p>
            <a:pPr algn="ctr" rtl="1"/>
            <a:r>
              <a:rPr lang="ar-SA" sz="1800" b="1" dirty="0">
                <a:solidFill>
                  <a:schemeClr val="bg1"/>
                </a:solidFill>
                <a:cs typeface="+mj-cs"/>
              </a:rPr>
              <a:t>  كود برمجي مرن قابل للتوسيع والتعديل</a:t>
            </a:r>
            <a:endParaRPr lang="ar-YE" sz="1800" b="1" dirty="0">
              <a:solidFill>
                <a:schemeClr val="bg1"/>
              </a:solidFill>
              <a:cs typeface="+mj-cs"/>
            </a:endParaRPr>
          </a:p>
        </p:txBody>
      </p:sp>
      <p:sp>
        <p:nvSpPr>
          <p:cNvPr id="26" name="مربع نص 25"/>
          <p:cNvSpPr txBox="1"/>
          <p:nvPr/>
        </p:nvSpPr>
        <p:spPr>
          <a:xfrm rot="19817585">
            <a:off x="2440651" y="5127036"/>
            <a:ext cx="3113992" cy="361276"/>
          </a:xfrm>
          <a:prstGeom prst="rect">
            <a:avLst/>
          </a:prstGeom>
          <a:noFill/>
        </p:spPr>
        <p:txBody>
          <a:bodyPr wrap="square" lIns="83463" tIns="41731" rIns="83463" bIns="41731" rtlCol="1">
            <a:spAutoFit/>
          </a:bodyPr>
          <a:lstStyle/>
          <a:p>
            <a:pPr algn="ctr" rtl="1"/>
            <a:r>
              <a:rPr lang="ar-YE" sz="1800" b="1" dirty="0">
                <a:solidFill>
                  <a:schemeClr val="bg1"/>
                </a:solidFill>
                <a:cs typeface="+mj-cs"/>
              </a:rPr>
              <a:t>واجهة بسيطة للمستخدم عبر</a:t>
            </a:r>
            <a:r>
              <a:rPr lang="en-US" sz="1800" b="1" dirty="0">
                <a:solidFill>
                  <a:schemeClr val="bg1"/>
                </a:solidFill>
                <a:cs typeface="+mj-cs"/>
              </a:rPr>
              <a:t>SMS</a:t>
            </a:r>
            <a:endParaRPr lang="ar-YE" sz="1800" b="1" dirty="0">
              <a:solidFill>
                <a:schemeClr val="bg1"/>
              </a:solidFill>
              <a:cs typeface="+mj-cs"/>
            </a:endParaRPr>
          </a:p>
        </p:txBody>
      </p:sp>
      <p:sp>
        <p:nvSpPr>
          <p:cNvPr id="27" name="Freeform 10"/>
          <p:cNvSpPr/>
          <p:nvPr/>
        </p:nvSpPr>
        <p:spPr>
          <a:xfrm flipH="1" flipV="1">
            <a:off x="8991600" y="0"/>
            <a:ext cx="3200400" cy="2506717"/>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8">
              <a:alphaModFix amt="69000"/>
            </a:blip>
            <a:stretch>
              <a:fillRect/>
            </a:stretch>
          </a:blipFill>
        </p:spPr>
      </p:sp>
    </p:spTree>
    <p:extLst>
      <p:ext uri="{BB962C8B-B14F-4D97-AF65-F5344CB8AC3E}">
        <p14:creationId xmlns:p14="http://schemas.microsoft.com/office/powerpoint/2010/main" val="2476942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p:cNvSpPr/>
          <p:nvPr/>
        </p:nvSpPr>
        <p:spPr>
          <a:xfrm rot="6064992" flipH="1" flipV="1">
            <a:off x="-2737306" y="1759998"/>
            <a:ext cx="7076468" cy="3073274"/>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2">
              <a:alphaModFix amt="87000"/>
              <a:extLst>
                <a:ext uri="{96DAC541-7B7A-43D3-8B79-37D633B846F1}">
                  <asvg:svgBlip xmlns="" xmlns:asvg="http://schemas.microsoft.com/office/drawing/2016/SVG/main" r:embed="rId4"/>
                </a:ext>
              </a:extLst>
            </a:blip>
            <a:stretch>
              <a:fillRect/>
            </a:stretch>
          </a:blipFill>
          <a:ln cap="sq">
            <a:noFill/>
            <a:prstDash val="solid"/>
            <a:miter/>
          </a:ln>
        </p:spPr>
      </p:sp>
      <p:sp>
        <p:nvSpPr>
          <p:cNvPr id="5" name="Freeform 10"/>
          <p:cNvSpPr/>
          <p:nvPr/>
        </p:nvSpPr>
        <p:spPr>
          <a:xfrm rot="6846156">
            <a:off x="7884521" y="2049501"/>
            <a:ext cx="7671863" cy="3561962"/>
          </a:xfrm>
          <a:custGeom>
            <a:avLst/>
            <a:gdLst/>
            <a:ahLst/>
            <a:cxnLst/>
            <a:rect l="l" t="t" r="r" b="b"/>
            <a:pathLst>
              <a:path w="12716270" h="6635581">
                <a:moveTo>
                  <a:pt x="0" y="0"/>
                </a:moveTo>
                <a:lnTo>
                  <a:pt x="12716270" y="0"/>
                </a:lnTo>
                <a:lnTo>
                  <a:pt x="12716270" y="6635581"/>
                </a:lnTo>
                <a:lnTo>
                  <a:pt x="0" y="6635581"/>
                </a:lnTo>
                <a:lnTo>
                  <a:pt x="0" y="0"/>
                </a:lnTo>
                <a:close/>
              </a:path>
            </a:pathLst>
          </a:custGeom>
          <a:blipFill>
            <a:blip r:embed="rId2">
              <a:alphaModFix amt="87000"/>
              <a:extLst>
                <a:ext uri="{96DAC541-7B7A-43D3-8B79-37D633B846F1}">
                  <asvg:svgBlip xmlns="" xmlns:asvg="http://schemas.microsoft.com/office/drawing/2016/SVG/main" r:embed="rId4"/>
                </a:ext>
              </a:extLst>
            </a:blip>
            <a:stretch>
              <a:fillRect/>
            </a:stretch>
          </a:blipFill>
          <a:ln cap="sq">
            <a:noFill/>
            <a:prstDash val="solid"/>
            <a:miter/>
          </a:ln>
        </p:spPr>
      </p:sp>
      <p:pic>
        <p:nvPicPr>
          <p:cNvPr id="9" name="صورة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2808" y="854667"/>
            <a:ext cx="1151348" cy="1138555"/>
          </a:xfrm>
          <a:prstGeom prst="rect">
            <a:avLst/>
          </a:prstGeom>
        </p:spPr>
      </p:pic>
      <p:sp>
        <p:nvSpPr>
          <p:cNvPr id="30" name="شكل حر 29"/>
          <p:cNvSpPr/>
          <p:nvPr/>
        </p:nvSpPr>
        <p:spPr>
          <a:xfrm rot="8076865">
            <a:off x="3462428" y="-144428"/>
            <a:ext cx="2188327" cy="2196656"/>
          </a:xfrm>
          <a:custGeom>
            <a:avLst/>
            <a:gdLst>
              <a:gd name="connsiteX0" fmla="*/ 581013 w 2188327"/>
              <a:gd name="connsiteY0" fmla="*/ 1646913 h 2196656"/>
              <a:gd name="connsiteX1" fmla="*/ 0 w 2188327"/>
              <a:gd name="connsiteY1" fmla="*/ 319717 h 2196656"/>
              <a:gd name="connsiteX2" fmla="*/ 10242 w 2188327"/>
              <a:gd name="connsiteY2" fmla="*/ 127811 h 2196656"/>
              <a:gd name="connsiteX3" fmla="*/ 30858 w 2188327"/>
              <a:gd name="connsiteY3" fmla="*/ 0 h 2196656"/>
              <a:gd name="connsiteX4" fmla="*/ 2188327 w 2188327"/>
              <a:gd name="connsiteY4" fmla="*/ 2186705 h 2196656"/>
              <a:gd name="connsiteX5" fmla="*/ 2186526 w 2188327"/>
              <a:gd name="connsiteY5" fmla="*/ 2186965 h 2196656"/>
              <a:gd name="connsiteX6" fmla="*/ 1983704 w 2188327"/>
              <a:gd name="connsiteY6" fmla="*/ 2196656 h 2196656"/>
              <a:gd name="connsiteX7" fmla="*/ 581013 w 2188327"/>
              <a:gd name="connsiteY7" fmla="*/ 1646913 h 219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327" h="2196656">
                <a:moveTo>
                  <a:pt x="581013" y="1646913"/>
                </a:moveTo>
                <a:cubicBezTo>
                  <a:pt x="222034" y="1307254"/>
                  <a:pt x="1" y="838019"/>
                  <a:pt x="0" y="319717"/>
                </a:cubicBezTo>
                <a:cubicBezTo>
                  <a:pt x="1" y="254929"/>
                  <a:pt x="3470" y="190908"/>
                  <a:pt x="10242" y="127811"/>
                </a:cubicBezTo>
                <a:lnTo>
                  <a:pt x="30858" y="0"/>
                </a:lnTo>
                <a:lnTo>
                  <a:pt x="2188327" y="2186705"/>
                </a:lnTo>
                <a:lnTo>
                  <a:pt x="2186526" y="2186965"/>
                </a:lnTo>
                <a:cubicBezTo>
                  <a:pt x="2119840" y="2193374"/>
                  <a:pt x="2052177" y="2196656"/>
                  <a:pt x="1983704" y="2196656"/>
                </a:cubicBezTo>
                <a:cubicBezTo>
                  <a:pt x="1435919" y="2196656"/>
                  <a:pt x="939993" y="1986573"/>
                  <a:pt x="581013" y="1646913"/>
                </a:cubicBez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6000" dirty="0"/>
          </a:p>
        </p:txBody>
      </p:sp>
      <p:sp>
        <p:nvSpPr>
          <p:cNvPr id="27" name="شكل حر 26"/>
          <p:cNvSpPr/>
          <p:nvPr/>
        </p:nvSpPr>
        <p:spPr>
          <a:xfrm rot="8076865">
            <a:off x="2990806" y="183430"/>
            <a:ext cx="3131572" cy="3091853"/>
          </a:xfrm>
          <a:custGeom>
            <a:avLst/>
            <a:gdLst>
              <a:gd name="connsiteX0" fmla="*/ 2295767 w 3131572"/>
              <a:gd name="connsiteY0" fmla="*/ 3091853 h 3091853"/>
              <a:gd name="connsiteX1" fmla="*/ 0 w 3131572"/>
              <a:gd name="connsiteY1" fmla="*/ 764976 h 3091853"/>
              <a:gd name="connsiteX2" fmla="*/ 19761 w 3131572"/>
              <a:gd name="connsiteY2" fmla="*/ 692260 h 3091853"/>
              <a:gd name="connsiteX3" fmla="*/ 383559 w 3131572"/>
              <a:gd name="connsiteY3" fmla="*/ 56497 h 3091853"/>
              <a:gd name="connsiteX4" fmla="*/ 437828 w 3131572"/>
              <a:gd name="connsiteY4" fmla="*/ 0 h 3091853"/>
              <a:gd name="connsiteX5" fmla="*/ 3131572 w 3131572"/>
              <a:gd name="connsiteY5" fmla="*/ 2730246 h 3091853"/>
              <a:gd name="connsiteX6" fmla="*/ 3023388 w 3131572"/>
              <a:gd name="connsiteY6" fmla="*/ 2806792 h 3091853"/>
              <a:gd name="connsiteX7" fmla="*/ 2314066 w 3131572"/>
              <a:gd name="connsiteY7" fmla="*/ 3089210 h 3091853"/>
              <a:gd name="connsiteX8" fmla="*/ 2295767 w 3131572"/>
              <a:gd name="connsiteY8" fmla="*/ 3091853 h 309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1572" h="3091853">
                <a:moveTo>
                  <a:pt x="2295767" y="3091853"/>
                </a:moveTo>
                <a:lnTo>
                  <a:pt x="0" y="764976"/>
                </a:lnTo>
                <a:lnTo>
                  <a:pt x="19761" y="692260"/>
                </a:lnTo>
                <a:cubicBezTo>
                  <a:pt x="97041" y="457170"/>
                  <a:pt x="221852" y="241894"/>
                  <a:pt x="383559" y="56497"/>
                </a:cubicBezTo>
                <a:lnTo>
                  <a:pt x="437828" y="0"/>
                </a:lnTo>
                <a:lnTo>
                  <a:pt x="3131572" y="2730246"/>
                </a:lnTo>
                <a:lnTo>
                  <a:pt x="3023388" y="2806792"/>
                </a:lnTo>
                <a:cubicBezTo>
                  <a:pt x="2812321" y="2941711"/>
                  <a:pt x="2572335" y="3039205"/>
                  <a:pt x="2314066" y="3089210"/>
                </a:cubicBezTo>
                <a:lnTo>
                  <a:pt x="2295767" y="3091853"/>
                </a:lnTo>
                <a:close/>
              </a:path>
            </a:pathLst>
          </a:cu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2400">
              <a:solidFill>
                <a:schemeClr val="accent1">
                  <a:lumMod val="40000"/>
                  <a:lumOff val="60000"/>
                </a:schemeClr>
              </a:solidFill>
            </a:endParaRPr>
          </a:p>
        </p:txBody>
      </p:sp>
      <p:sp>
        <p:nvSpPr>
          <p:cNvPr id="24" name="شكل حر 23"/>
          <p:cNvSpPr/>
          <p:nvPr/>
        </p:nvSpPr>
        <p:spPr>
          <a:xfrm rot="8076865">
            <a:off x="2962443" y="917580"/>
            <a:ext cx="3160432" cy="3131972"/>
          </a:xfrm>
          <a:custGeom>
            <a:avLst/>
            <a:gdLst>
              <a:gd name="connsiteX0" fmla="*/ 2704497 w 3160432"/>
              <a:gd name="connsiteY0" fmla="*/ 3131972 h 3131972"/>
              <a:gd name="connsiteX1" fmla="*/ 0 w 3160432"/>
              <a:gd name="connsiteY1" fmla="*/ 390826 h 3131972"/>
              <a:gd name="connsiteX2" fmla="*/ 112451 w 3160432"/>
              <a:gd name="connsiteY2" fmla="*/ 294125 h 3131972"/>
              <a:gd name="connsiteX3" fmla="*/ 602123 w 3160432"/>
              <a:gd name="connsiteY3" fmla="*/ 13022 h 3131972"/>
              <a:gd name="connsiteX4" fmla="*/ 639728 w 3160432"/>
              <a:gd name="connsiteY4" fmla="*/ 0 h 3131972"/>
              <a:gd name="connsiteX5" fmla="*/ 3160432 w 3160432"/>
              <a:gd name="connsiteY5" fmla="*/ 2554862 h 3131972"/>
              <a:gd name="connsiteX6" fmla="*/ 3118551 w 3160432"/>
              <a:gd name="connsiteY6" fmla="*/ 2637123 h 3131972"/>
              <a:gd name="connsiteX7" fmla="*/ 2776960 w 3160432"/>
              <a:gd name="connsiteY7" fmla="*/ 3069658 h 3131972"/>
              <a:gd name="connsiteX8" fmla="*/ 2704497 w 3160432"/>
              <a:gd name="connsiteY8" fmla="*/ 3131972 h 313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0432" h="3131972">
                <a:moveTo>
                  <a:pt x="2704497" y="3131972"/>
                </a:moveTo>
                <a:lnTo>
                  <a:pt x="0" y="390826"/>
                </a:lnTo>
                <a:lnTo>
                  <a:pt x="112451" y="294125"/>
                </a:lnTo>
                <a:cubicBezTo>
                  <a:pt x="259408" y="179372"/>
                  <a:pt x="424128" y="84256"/>
                  <a:pt x="602123" y="13022"/>
                </a:cubicBezTo>
                <a:lnTo>
                  <a:pt x="639728" y="0"/>
                </a:lnTo>
                <a:lnTo>
                  <a:pt x="3160432" y="2554862"/>
                </a:lnTo>
                <a:lnTo>
                  <a:pt x="3118551" y="2637123"/>
                </a:lnTo>
                <a:cubicBezTo>
                  <a:pt x="3026937" y="2796692"/>
                  <a:pt x="2911577" y="2942286"/>
                  <a:pt x="2776960" y="3069658"/>
                </a:cubicBezTo>
                <a:lnTo>
                  <a:pt x="2704497" y="3131972"/>
                </a:ln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6000"/>
          </a:p>
        </p:txBody>
      </p:sp>
      <p:sp>
        <p:nvSpPr>
          <p:cNvPr id="21" name="شكل حر 20"/>
          <p:cNvSpPr/>
          <p:nvPr/>
        </p:nvSpPr>
        <p:spPr>
          <a:xfrm rot="8076865">
            <a:off x="3255651" y="1881640"/>
            <a:ext cx="2574019" cy="2559855"/>
          </a:xfrm>
          <a:custGeom>
            <a:avLst/>
            <a:gdLst>
              <a:gd name="connsiteX0" fmla="*/ 2433710 w 2574019"/>
              <a:gd name="connsiteY0" fmla="*/ 2559855 h 2559855"/>
              <a:gd name="connsiteX1" fmla="*/ 0 w 2574019"/>
              <a:gd name="connsiteY1" fmla="*/ 93166 h 2559855"/>
              <a:gd name="connsiteX2" fmla="*/ 183666 w 2574019"/>
              <a:gd name="connsiteY2" fmla="*/ 48483 h 2559855"/>
              <a:gd name="connsiteX3" fmla="*/ 583451 w 2574019"/>
              <a:gd name="connsiteY3" fmla="*/ 10350 h 2559855"/>
              <a:gd name="connsiteX4" fmla="*/ 911742 w 2574019"/>
              <a:gd name="connsiteY4" fmla="*/ 849 h 2559855"/>
              <a:gd name="connsiteX5" fmla="*/ 921513 w 2574019"/>
              <a:gd name="connsiteY5" fmla="*/ 0 h 2559855"/>
              <a:gd name="connsiteX6" fmla="*/ 2574019 w 2574019"/>
              <a:gd name="connsiteY6" fmla="*/ 1674899 h 2559855"/>
              <a:gd name="connsiteX7" fmla="*/ 2567154 w 2574019"/>
              <a:gd name="connsiteY7" fmla="*/ 1887288 h 2559855"/>
              <a:gd name="connsiteX8" fmla="*/ 2477971 w 2574019"/>
              <a:gd name="connsiteY8" fmla="*/ 2445433 h 2559855"/>
              <a:gd name="connsiteX9" fmla="*/ 2433710 w 2574019"/>
              <a:gd name="connsiteY9" fmla="*/ 2559855 h 255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4019" h="2559855">
                <a:moveTo>
                  <a:pt x="2433710" y="2559855"/>
                </a:moveTo>
                <a:lnTo>
                  <a:pt x="0" y="93166"/>
                </a:lnTo>
                <a:lnTo>
                  <a:pt x="183666" y="48483"/>
                </a:lnTo>
                <a:cubicBezTo>
                  <a:pt x="312800" y="23480"/>
                  <a:pt x="446505" y="10350"/>
                  <a:pt x="583451" y="10350"/>
                </a:cubicBezTo>
                <a:cubicBezTo>
                  <a:pt x="692881" y="10349"/>
                  <a:pt x="802311" y="7183"/>
                  <a:pt x="911742" y="849"/>
                </a:cubicBezTo>
                <a:lnTo>
                  <a:pt x="921513" y="0"/>
                </a:lnTo>
                <a:lnTo>
                  <a:pt x="2574019" y="1674899"/>
                </a:lnTo>
                <a:lnTo>
                  <a:pt x="2567154" y="1887288"/>
                </a:lnTo>
                <a:cubicBezTo>
                  <a:pt x="2567154" y="2081652"/>
                  <a:pt x="2535931" y="2269115"/>
                  <a:pt x="2477971" y="2445433"/>
                </a:cubicBezTo>
                <a:lnTo>
                  <a:pt x="2433710" y="2559855"/>
                </a:lnTo>
                <a:close/>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2400"/>
          </a:p>
        </p:txBody>
      </p:sp>
      <p:sp>
        <p:nvSpPr>
          <p:cNvPr id="18" name="شكل حر 17"/>
          <p:cNvSpPr/>
          <p:nvPr/>
        </p:nvSpPr>
        <p:spPr>
          <a:xfrm rot="8076865">
            <a:off x="3750402" y="3230667"/>
            <a:ext cx="1612380" cy="1627014"/>
          </a:xfrm>
          <a:custGeom>
            <a:avLst/>
            <a:gdLst>
              <a:gd name="connsiteX0" fmla="*/ 1478688 w 1612380"/>
              <a:gd name="connsiteY0" fmla="*/ 1627014 h 1627014"/>
              <a:gd name="connsiteX1" fmla="*/ 0 w 1612380"/>
              <a:gd name="connsiteY1" fmla="*/ 128289 h 1627014"/>
              <a:gd name="connsiteX2" fmla="*/ 132400 w 1612380"/>
              <a:gd name="connsiteY2" fmla="*/ 116794 h 1627014"/>
              <a:gd name="connsiteX3" fmla="*/ 788981 w 1612380"/>
              <a:gd name="connsiteY3" fmla="*/ 2788 h 1627014"/>
              <a:gd name="connsiteX4" fmla="*/ 799684 w 1612380"/>
              <a:gd name="connsiteY4" fmla="*/ 0 h 1627014"/>
              <a:gd name="connsiteX5" fmla="*/ 1612380 w 1612380"/>
              <a:gd name="connsiteY5" fmla="*/ 823709 h 1627014"/>
              <a:gd name="connsiteX6" fmla="*/ 1549891 w 1612380"/>
              <a:gd name="connsiteY6" fmla="*/ 1099870 h 1627014"/>
              <a:gd name="connsiteX7" fmla="*/ 1499686 w 1612380"/>
              <a:gd name="connsiteY7" fmla="*/ 1410492 h 1627014"/>
              <a:gd name="connsiteX8" fmla="*/ 1478688 w 1612380"/>
              <a:gd name="connsiteY8" fmla="*/ 1627014 h 162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380" h="1627014">
                <a:moveTo>
                  <a:pt x="1478688" y="1627014"/>
                </a:moveTo>
                <a:lnTo>
                  <a:pt x="0" y="128289"/>
                </a:lnTo>
                <a:lnTo>
                  <a:pt x="132400" y="116794"/>
                </a:lnTo>
                <a:cubicBezTo>
                  <a:pt x="351260" y="91460"/>
                  <a:pt x="570121" y="53458"/>
                  <a:pt x="788981" y="2788"/>
                </a:cubicBezTo>
                <a:lnTo>
                  <a:pt x="799684" y="0"/>
                </a:lnTo>
                <a:lnTo>
                  <a:pt x="1612380" y="823709"/>
                </a:lnTo>
                <a:lnTo>
                  <a:pt x="1549891" y="1099870"/>
                </a:lnTo>
                <a:cubicBezTo>
                  <a:pt x="1529809" y="1203411"/>
                  <a:pt x="1513074" y="1306952"/>
                  <a:pt x="1499686" y="1410492"/>
                </a:cubicBezTo>
                <a:lnTo>
                  <a:pt x="1478688" y="1627014"/>
                </a:lnTo>
                <a:close/>
              </a:path>
            </a:pathLst>
          </a:cu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2400"/>
          </a:p>
        </p:txBody>
      </p:sp>
      <p:sp>
        <p:nvSpPr>
          <p:cNvPr id="46" name="مستطيل مستدير الزوايا 45"/>
          <p:cNvSpPr/>
          <p:nvPr/>
        </p:nvSpPr>
        <p:spPr>
          <a:xfrm>
            <a:off x="3707462" y="4762793"/>
            <a:ext cx="1584658" cy="39476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6000"/>
          </a:p>
        </p:txBody>
      </p:sp>
      <p:sp>
        <p:nvSpPr>
          <p:cNvPr id="48" name="مستطيل مستدير الزوايا 47"/>
          <p:cNvSpPr/>
          <p:nvPr/>
        </p:nvSpPr>
        <p:spPr>
          <a:xfrm>
            <a:off x="3787206" y="5730365"/>
            <a:ext cx="1446948" cy="33901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6000"/>
          </a:p>
        </p:txBody>
      </p:sp>
      <p:sp>
        <p:nvSpPr>
          <p:cNvPr id="49" name="مستطيل مستدير الزوايا 48"/>
          <p:cNvSpPr/>
          <p:nvPr/>
        </p:nvSpPr>
        <p:spPr>
          <a:xfrm>
            <a:off x="3923786" y="6174047"/>
            <a:ext cx="1120555" cy="37013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6000"/>
          </a:p>
        </p:txBody>
      </p:sp>
      <p:sp>
        <p:nvSpPr>
          <p:cNvPr id="2" name="مربع نص 1"/>
          <p:cNvSpPr txBox="1"/>
          <p:nvPr/>
        </p:nvSpPr>
        <p:spPr>
          <a:xfrm>
            <a:off x="3750067" y="499925"/>
            <a:ext cx="1521226" cy="461665"/>
          </a:xfrm>
          <a:prstGeom prst="rect">
            <a:avLst/>
          </a:prstGeom>
          <a:noFill/>
        </p:spPr>
        <p:txBody>
          <a:bodyPr wrap="square" rtlCol="1">
            <a:spAutoFit/>
          </a:bodyPr>
          <a:lstStyle/>
          <a:p>
            <a:pPr algn="ctr"/>
            <a:r>
              <a:rPr lang="ar-SA" sz="2400" b="1" dirty="0" smtClean="0"/>
              <a:t>المقدمة</a:t>
            </a:r>
            <a:endParaRPr lang="ar-YE" sz="2400" b="1" dirty="0"/>
          </a:p>
        </p:txBody>
      </p:sp>
      <p:sp>
        <p:nvSpPr>
          <p:cNvPr id="3" name="مربع نص 2"/>
          <p:cNvSpPr txBox="1"/>
          <p:nvPr/>
        </p:nvSpPr>
        <p:spPr>
          <a:xfrm>
            <a:off x="3657599" y="1346476"/>
            <a:ext cx="1756881" cy="461665"/>
          </a:xfrm>
          <a:prstGeom prst="rect">
            <a:avLst/>
          </a:prstGeom>
          <a:noFill/>
        </p:spPr>
        <p:txBody>
          <a:bodyPr wrap="square" rtlCol="1">
            <a:spAutoFit/>
          </a:bodyPr>
          <a:lstStyle/>
          <a:p>
            <a:pPr algn="ctr"/>
            <a:r>
              <a:rPr lang="ar-SA" sz="2400" b="1" dirty="0" smtClean="0"/>
              <a:t>بيان المشكلة</a:t>
            </a:r>
            <a:endParaRPr lang="ar-YE" sz="2400" b="1" dirty="0"/>
          </a:p>
        </p:txBody>
      </p:sp>
      <p:sp>
        <p:nvSpPr>
          <p:cNvPr id="6" name="مربع نص 5"/>
          <p:cNvSpPr txBox="1"/>
          <p:nvPr/>
        </p:nvSpPr>
        <p:spPr>
          <a:xfrm>
            <a:off x="7505772" y="2576792"/>
            <a:ext cx="2024009" cy="584775"/>
          </a:xfrm>
          <a:prstGeom prst="rect">
            <a:avLst/>
          </a:prstGeom>
          <a:noFill/>
        </p:spPr>
        <p:txBody>
          <a:bodyPr wrap="square" rtlCol="1">
            <a:spAutoFit/>
          </a:bodyPr>
          <a:lstStyle/>
          <a:p>
            <a:r>
              <a:rPr lang="ar-YE" sz="3200" b="1" dirty="0" smtClean="0">
                <a:latin typeface="Arial Rounded MT Bold" panose="020F0704030504030204" pitchFamily="34" charset="0"/>
                <a:cs typeface="PT Bold Heading" panose="02010400000000000000" pitchFamily="2" charset="-78"/>
              </a:rPr>
              <a:t>المحتوى</a:t>
            </a:r>
            <a:endParaRPr lang="ar-YE" sz="3200" b="1" dirty="0">
              <a:latin typeface="Arial Rounded MT Bold" panose="020F0704030504030204" pitchFamily="34" charset="0"/>
              <a:cs typeface="PT Bold Heading" panose="02010400000000000000" pitchFamily="2" charset="-78"/>
            </a:endParaRPr>
          </a:p>
        </p:txBody>
      </p:sp>
      <p:sp>
        <p:nvSpPr>
          <p:cNvPr id="7" name="مربع نص 6"/>
          <p:cNvSpPr txBox="1"/>
          <p:nvPr/>
        </p:nvSpPr>
        <p:spPr>
          <a:xfrm>
            <a:off x="3657599" y="2390967"/>
            <a:ext cx="1756881" cy="400110"/>
          </a:xfrm>
          <a:prstGeom prst="rect">
            <a:avLst/>
          </a:prstGeom>
          <a:noFill/>
        </p:spPr>
        <p:txBody>
          <a:bodyPr wrap="square" rtlCol="1">
            <a:spAutoFit/>
          </a:bodyPr>
          <a:lstStyle/>
          <a:p>
            <a:pPr algn="ctr"/>
            <a:r>
              <a:rPr lang="ar-SA" sz="2000" b="1" dirty="0" smtClean="0"/>
              <a:t>أهداف المشروع</a:t>
            </a:r>
            <a:endParaRPr lang="ar-YE" sz="2000" b="1" dirty="0"/>
          </a:p>
        </p:txBody>
      </p:sp>
      <p:sp>
        <p:nvSpPr>
          <p:cNvPr id="8" name="مربع نص 7"/>
          <p:cNvSpPr txBox="1"/>
          <p:nvPr/>
        </p:nvSpPr>
        <p:spPr>
          <a:xfrm>
            <a:off x="3568493" y="3234718"/>
            <a:ext cx="1859622" cy="400110"/>
          </a:xfrm>
          <a:prstGeom prst="rect">
            <a:avLst/>
          </a:prstGeom>
          <a:noFill/>
        </p:spPr>
        <p:txBody>
          <a:bodyPr wrap="square" rtlCol="1">
            <a:spAutoFit/>
          </a:bodyPr>
          <a:lstStyle/>
          <a:p>
            <a:pPr algn="ctr"/>
            <a:r>
              <a:rPr lang="ar-SA" sz="2000" b="1" dirty="0" smtClean="0"/>
              <a:t>الدراسات السابقة</a:t>
            </a:r>
            <a:endParaRPr lang="ar-YE" sz="2000" b="1" dirty="0"/>
          </a:p>
        </p:txBody>
      </p:sp>
      <p:sp>
        <p:nvSpPr>
          <p:cNvPr id="10" name="مربع نص 9"/>
          <p:cNvSpPr txBox="1"/>
          <p:nvPr/>
        </p:nvSpPr>
        <p:spPr>
          <a:xfrm>
            <a:off x="3993635" y="4140485"/>
            <a:ext cx="1047034" cy="400110"/>
          </a:xfrm>
          <a:prstGeom prst="rect">
            <a:avLst/>
          </a:prstGeom>
          <a:noFill/>
        </p:spPr>
        <p:txBody>
          <a:bodyPr wrap="square" rtlCol="1">
            <a:spAutoFit/>
          </a:bodyPr>
          <a:lstStyle/>
          <a:p>
            <a:pPr algn="ctr"/>
            <a:r>
              <a:rPr lang="ar-SA" sz="2000" b="1" dirty="0" smtClean="0"/>
              <a:t>المنهجية</a:t>
            </a:r>
            <a:endParaRPr lang="ar-YE" sz="2000" b="1" dirty="0"/>
          </a:p>
        </p:txBody>
      </p:sp>
      <p:sp>
        <p:nvSpPr>
          <p:cNvPr id="11" name="مربع نص 10"/>
          <p:cNvSpPr txBox="1"/>
          <p:nvPr/>
        </p:nvSpPr>
        <p:spPr>
          <a:xfrm>
            <a:off x="3696835" y="4744458"/>
            <a:ext cx="1574458" cy="400110"/>
          </a:xfrm>
          <a:prstGeom prst="rect">
            <a:avLst/>
          </a:prstGeom>
          <a:noFill/>
        </p:spPr>
        <p:txBody>
          <a:bodyPr wrap="square" rtlCol="1">
            <a:spAutoFit/>
          </a:bodyPr>
          <a:lstStyle/>
          <a:p>
            <a:pPr algn="ctr"/>
            <a:r>
              <a:rPr lang="ar-SA" sz="2000" b="1" dirty="0" smtClean="0"/>
              <a:t>مرحلة التصميم</a:t>
            </a:r>
            <a:endParaRPr lang="ar-YE" sz="2000" b="1" dirty="0"/>
          </a:p>
        </p:txBody>
      </p:sp>
      <p:sp>
        <p:nvSpPr>
          <p:cNvPr id="23" name="مستطيل مستدير الزوايا 22"/>
          <p:cNvSpPr/>
          <p:nvPr/>
        </p:nvSpPr>
        <p:spPr>
          <a:xfrm>
            <a:off x="3729240" y="5255563"/>
            <a:ext cx="1542053" cy="32861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6000"/>
          </a:p>
        </p:txBody>
      </p:sp>
      <p:sp>
        <p:nvSpPr>
          <p:cNvPr id="13" name="مربع نص 12"/>
          <p:cNvSpPr txBox="1"/>
          <p:nvPr/>
        </p:nvSpPr>
        <p:spPr>
          <a:xfrm>
            <a:off x="3787206" y="5225585"/>
            <a:ext cx="1298501" cy="400110"/>
          </a:xfrm>
          <a:prstGeom prst="rect">
            <a:avLst/>
          </a:prstGeom>
          <a:noFill/>
        </p:spPr>
        <p:txBody>
          <a:bodyPr wrap="square" rtlCol="1">
            <a:spAutoFit/>
          </a:bodyPr>
          <a:lstStyle/>
          <a:p>
            <a:pPr algn="ctr"/>
            <a:r>
              <a:rPr lang="ar-SA" sz="2000" b="1" dirty="0" smtClean="0"/>
              <a:t>مرحلة التنفيذ</a:t>
            </a:r>
            <a:endParaRPr lang="ar-YE" sz="2000" b="1" dirty="0"/>
          </a:p>
        </p:txBody>
      </p:sp>
      <p:sp>
        <p:nvSpPr>
          <p:cNvPr id="14" name="مربع نص 13"/>
          <p:cNvSpPr txBox="1"/>
          <p:nvPr/>
        </p:nvSpPr>
        <p:spPr>
          <a:xfrm>
            <a:off x="3783867" y="5699816"/>
            <a:ext cx="1517583" cy="400110"/>
          </a:xfrm>
          <a:prstGeom prst="rect">
            <a:avLst/>
          </a:prstGeom>
          <a:noFill/>
        </p:spPr>
        <p:txBody>
          <a:bodyPr wrap="square" rtlCol="1">
            <a:spAutoFit/>
          </a:bodyPr>
          <a:lstStyle/>
          <a:p>
            <a:pPr algn="ctr"/>
            <a:r>
              <a:rPr lang="ar-SA" sz="2000" b="1" dirty="0" smtClean="0"/>
              <a:t>الاختبار والنتائج</a:t>
            </a:r>
            <a:endParaRPr lang="ar-YE" sz="2000" b="1" dirty="0"/>
          </a:p>
        </p:txBody>
      </p:sp>
      <p:sp>
        <p:nvSpPr>
          <p:cNvPr id="15" name="مربع نص 14"/>
          <p:cNvSpPr txBox="1"/>
          <p:nvPr/>
        </p:nvSpPr>
        <p:spPr>
          <a:xfrm>
            <a:off x="4081300" y="6159058"/>
            <a:ext cx="904146" cy="400110"/>
          </a:xfrm>
          <a:prstGeom prst="rect">
            <a:avLst/>
          </a:prstGeom>
          <a:noFill/>
        </p:spPr>
        <p:txBody>
          <a:bodyPr wrap="square" rtlCol="1">
            <a:spAutoFit/>
          </a:bodyPr>
          <a:lstStyle/>
          <a:p>
            <a:pPr algn="ctr"/>
            <a:r>
              <a:rPr lang="ar-SA" sz="2000" b="1" dirty="0" smtClean="0"/>
              <a:t>الخاتمة</a:t>
            </a:r>
            <a:endParaRPr lang="ar-YE" sz="2000" b="1" dirty="0"/>
          </a:p>
        </p:txBody>
      </p:sp>
    </p:spTree>
    <p:extLst>
      <p:ext uri="{BB962C8B-B14F-4D97-AF65-F5344CB8AC3E}">
        <p14:creationId xmlns:p14="http://schemas.microsoft.com/office/powerpoint/2010/main" val="3968480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
          <p:cNvSpPr/>
          <p:nvPr/>
        </p:nvSpPr>
        <p:spPr>
          <a:xfrm rot="-10800000">
            <a:off x="9139084" y="0"/>
            <a:ext cx="3052916" cy="1252287"/>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5" name="Freeform 10"/>
          <p:cNvSpPr/>
          <p:nvPr/>
        </p:nvSpPr>
        <p:spPr>
          <a:xfrm rot="-10800000" flipH="1" flipV="1">
            <a:off x="0" y="5423719"/>
            <a:ext cx="2979174" cy="1434281"/>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7" name="مربع نص 6"/>
          <p:cNvSpPr txBox="1"/>
          <p:nvPr/>
        </p:nvSpPr>
        <p:spPr>
          <a:xfrm>
            <a:off x="5609601" y="333756"/>
            <a:ext cx="2286000" cy="584775"/>
          </a:xfrm>
          <a:prstGeom prst="rect">
            <a:avLst/>
          </a:prstGeom>
          <a:noFill/>
        </p:spPr>
        <p:txBody>
          <a:bodyPr wrap="square" rtlCol="1">
            <a:spAutoFit/>
          </a:bodyPr>
          <a:lstStyle/>
          <a:p>
            <a:pPr algn="ctr"/>
            <a:r>
              <a:rPr lang="ar-YE" sz="3200" b="1" dirty="0">
                <a:solidFill>
                  <a:srgbClr val="002060"/>
                </a:solidFill>
                <a:cs typeface="PT Bold Heading" panose="02010400000000000000" pitchFamily="2" charset="-78"/>
              </a:rPr>
              <a:t>مقـــــــــدمة</a:t>
            </a:r>
          </a:p>
        </p:txBody>
      </p:sp>
      <p:sp>
        <p:nvSpPr>
          <p:cNvPr id="8" name="مربع نص 7"/>
          <p:cNvSpPr txBox="1"/>
          <p:nvPr/>
        </p:nvSpPr>
        <p:spPr>
          <a:xfrm>
            <a:off x="3905866" y="2265721"/>
            <a:ext cx="6179575" cy="300082"/>
          </a:xfrm>
          <a:prstGeom prst="rect">
            <a:avLst/>
          </a:prstGeom>
          <a:noFill/>
        </p:spPr>
        <p:txBody>
          <a:bodyPr wrap="square" rtlCol="1">
            <a:spAutoFit/>
          </a:bodyPr>
          <a:lstStyle/>
          <a:p>
            <a:endParaRPr lang="ar-YE" sz="1350" dirty="0">
              <a:latin typeface="Simplified Arabic" panose="02020603050405020304" pitchFamily="18" charset="-78"/>
              <a:cs typeface="Simplified Arabic" panose="02020603050405020304" pitchFamily="18" charset="-78"/>
            </a:endParaRPr>
          </a:p>
        </p:txBody>
      </p:sp>
      <p:pic>
        <p:nvPicPr>
          <p:cNvPr id="11" name="صورة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219" y="190399"/>
            <a:ext cx="1626778" cy="1608702"/>
          </a:xfrm>
          <a:prstGeom prst="rect">
            <a:avLst/>
          </a:prstGeom>
        </p:spPr>
      </p:pic>
      <p:graphicFrame>
        <p:nvGraphicFramePr>
          <p:cNvPr id="2" name="رسم تخطيطي 1"/>
          <p:cNvGraphicFramePr/>
          <p:nvPr>
            <p:extLst>
              <p:ext uri="{D42A27DB-BD31-4B8C-83A1-F6EECF244321}">
                <p14:modId xmlns:p14="http://schemas.microsoft.com/office/powerpoint/2010/main" val="187073821"/>
              </p:ext>
            </p:extLst>
          </p:nvPr>
        </p:nvGraphicFramePr>
        <p:xfrm>
          <a:off x="2637466" y="1252288"/>
          <a:ext cx="8366865" cy="50696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91789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مربع نص 33"/>
          <p:cNvSpPr txBox="1"/>
          <p:nvPr/>
        </p:nvSpPr>
        <p:spPr>
          <a:xfrm>
            <a:off x="5481324" y="395224"/>
            <a:ext cx="2481943" cy="584775"/>
          </a:xfrm>
          <a:prstGeom prst="rect">
            <a:avLst/>
          </a:prstGeom>
          <a:noFill/>
        </p:spPr>
        <p:txBody>
          <a:bodyPr wrap="square" rtlCol="1">
            <a:spAutoFit/>
          </a:bodyPr>
          <a:lstStyle/>
          <a:p>
            <a:pPr algn="ctr"/>
            <a:r>
              <a:rPr lang="ar-SA" sz="3200" b="1" dirty="0">
                <a:solidFill>
                  <a:srgbClr val="002060"/>
                </a:solidFill>
                <a:cs typeface="PT Bold Heading" panose="02010400000000000000" pitchFamily="2" charset="-78"/>
              </a:rPr>
              <a:t>بيان المشكلة</a:t>
            </a:r>
            <a:endParaRPr lang="ar-YE" sz="3200" b="1" dirty="0">
              <a:solidFill>
                <a:srgbClr val="002060"/>
              </a:solidFill>
              <a:cs typeface="PT Bold Heading" panose="02010400000000000000" pitchFamily="2" charset="-78"/>
            </a:endParaRPr>
          </a:p>
        </p:txBody>
      </p:sp>
      <p:sp>
        <p:nvSpPr>
          <p:cNvPr id="35" name="Freeform 20"/>
          <p:cNvSpPr/>
          <p:nvPr/>
        </p:nvSpPr>
        <p:spPr>
          <a:xfrm rot="9048843" flipH="1" flipV="1">
            <a:off x="-2523131" y="94521"/>
            <a:ext cx="7229618" cy="2796936"/>
          </a:xfrm>
          <a:custGeom>
            <a:avLst/>
            <a:gdLst/>
            <a:ahLst/>
            <a:cxnLst/>
            <a:rect l="l" t="t" r="r" b="b"/>
            <a:pathLst>
              <a:path w="12716270" h="6635581">
                <a:moveTo>
                  <a:pt x="12716269" y="6635581"/>
                </a:moveTo>
                <a:lnTo>
                  <a:pt x="0" y="6635581"/>
                </a:lnTo>
                <a:lnTo>
                  <a:pt x="0" y="0"/>
                </a:lnTo>
                <a:lnTo>
                  <a:pt x="12716269" y="0"/>
                </a:lnTo>
                <a:lnTo>
                  <a:pt x="12716269" y="6635581"/>
                </a:lnTo>
                <a:close/>
              </a:path>
            </a:pathLst>
          </a:custGeom>
          <a:blipFill>
            <a:blip r:embed="rId2">
              <a:alphaModFix amt="87000"/>
              <a:extLst>
                <a:ext uri="{96DAC541-7B7A-43D3-8B79-37D633B846F1}">
                  <asvg:svgBlip xmlns="" xmlns:asvg="http://schemas.microsoft.com/office/drawing/2016/SVG/main" r:embed="rId5"/>
                </a:ext>
              </a:extLst>
            </a:blip>
            <a:stretch>
              <a:fillRect/>
            </a:stretch>
          </a:blipFill>
          <a:ln cap="sq">
            <a:noFill/>
            <a:prstDash val="solid"/>
            <a:miter/>
          </a:ln>
        </p:spPr>
      </p:sp>
      <p:sp>
        <p:nvSpPr>
          <p:cNvPr id="36" name="Freeform 19"/>
          <p:cNvSpPr/>
          <p:nvPr/>
        </p:nvSpPr>
        <p:spPr>
          <a:xfrm rot="8486836">
            <a:off x="8838923" y="5245471"/>
            <a:ext cx="5206787" cy="1369501"/>
          </a:xfrm>
          <a:custGeom>
            <a:avLst/>
            <a:gdLst/>
            <a:ahLst/>
            <a:cxnLst/>
            <a:rect l="l" t="t" r="r" b="b"/>
            <a:pathLst>
              <a:path w="12716270" h="6635581">
                <a:moveTo>
                  <a:pt x="0" y="0"/>
                </a:moveTo>
                <a:lnTo>
                  <a:pt x="12716270" y="0"/>
                </a:lnTo>
                <a:lnTo>
                  <a:pt x="12716270" y="6635581"/>
                </a:lnTo>
                <a:lnTo>
                  <a:pt x="0" y="6635581"/>
                </a:lnTo>
                <a:lnTo>
                  <a:pt x="0" y="0"/>
                </a:lnTo>
                <a:close/>
              </a:path>
            </a:pathLst>
          </a:custGeom>
          <a:blipFill>
            <a:blip r:embed="rId2">
              <a:alphaModFix amt="87000"/>
              <a:extLst>
                <a:ext uri="{96DAC541-7B7A-43D3-8B79-37D633B846F1}">
                  <asvg:svgBlip xmlns="" xmlns:asvg="http://schemas.microsoft.com/office/drawing/2016/SVG/main" r:embed="rId5"/>
                </a:ext>
              </a:extLst>
            </a:blip>
            <a:stretch>
              <a:fillRect/>
            </a:stretch>
          </a:blipFill>
          <a:ln cap="sq">
            <a:noFill/>
            <a:prstDash val="solid"/>
            <a:miter/>
          </a:ln>
        </p:spPr>
      </p:sp>
      <p:sp>
        <p:nvSpPr>
          <p:cNvPr id="2" name="مربع نص 1"/>
          <p:cNvSpPr txBox="1"/>
          <p:nvPr/>
        </p:nvSpPr>
        <p:spPr>
          <a:xfrm>
            <a:off x="1655388" y="1088415"/>
            <a:ext cx="9569723" cy="2400657"/>
          </a:xfrm>
          <a:prstGeom prst="rect">
            <a:avLst/>
          </a:prstGeom>
          <a:noFill/>
          <a:ln>
            <a:solidFill>
              <a:srgbClr val="C00000"/>
            </a:solidFill>
          </a:ln>
        </p:spPr>
        <p:txBody>
          <a:bodyPr wrap="square" rtlCol="1">
            <a:spAutoFit/>
          </a:bodyPr>
          <a:lstStyle/>
          <a:p>
            <a:pPr marL="457200" indent="-457200">
              <a:lnSpc>
                <a:spcPct val="150000"/>
              </a:lnSpc>
              <a:buFont typeface="+mj-lt"/>
              <a:buAutoNum type="arabicParenR"/>
            </a:pPr>
            <a:r>
              <a:rPr lang="ar-SA" sz="2400" b="1" dirty="0" err="1" smtClean="0"/>
              <a:t>إنتشار</a:t>
            </a:r>
            <a:r>
              <a:rPr lang="ar-SA" sz="2400" b="1" dirty="0" smtClean="0"/>
              <a:t> سرقة المركبات وغياب أنظمة تتبع فعالة.</a:t>
            </a:r>
          </a:p>
          <a:p>
            <a:pPr marL="457200" indent="-457200">
              <a:lnSpc>
                <a:spcPct val="150000"/>
              </a:lnSpc>
              <a:buFont typeface="+mj-lt"/>
              <a:buAutoNum type="arabicParenR"/>
            </a:pPr>
            <a:r>
              <a:rPr lang="ar-SA" sz="2400" b="1" dirty="0" smtClean="0"/>
              <a:t>ارتفاع تكلفة أنظمة التتبع التجارية وصعوبة </a:t>
            </a:r>
            <a:r>
              <a:rPr lang="ar-SA" sz="2400" b="1" dirty="0" err="1" smtClean="0"/>
              <a:t>إعتمادها</a:t>
            </a:r>
            <a:r>
              <a:rPr lang="ar-SA" sz="2400" b="1" dirty="0" smtClean="0"/>
              <a:t> في البيئات المحلية. </a:t>
            </a:r>
          </a:p>
          <a:p>
            <a:pPr marL="457200" indent="-457200">
              <a:lnSpc>
                <a:spcPct val="150000"/>
              </a:lnSpc>
              <a:buFont typeface="+mj-lt"/>
              <a:buAutoNum type="arabicParenR"/>
            </a:pPr>
            <a:r>
              <a:rPr lang="ar-SA" sz="2400" b="1" dirty="0" smtClean="0"/>
              <a:t>عدم توفر حلول مرنة متعددة الأوضاع (</a:t>
            </a:r>
            <a:r>
              <a:rPr lang="en-US" sz="2400" b="1" dirty="0" smtClean="0"/>
              <a:t>SMS, Real-time, off line</a:t>
            </a:r>
            <a:r>
              <a:rPr lang="ar-SA" sz="2400" b="1" dirty="0" smtClean="0"/>
              <a:t>) .</a:t>
            </a:r>
          </a:p>
          <a:p>
            <a:pPr algn="just">
              <a:lnSpc>
                <a:spcPct val="150000"/>
              </a:lnSpc>
            </a:pPr>
            <a:r>
              <a:rPr lang="ar-SA" sz="2400" b="1" dirty="0" smtClean="0"/>
              <a:t>  </a:t>
            </a:r>
            <a:r>
              <a:rPr lang="ar-SA" sz="2800" dirty="0" smtClean="0"/>
              <a:t> </a:t>
            </a:r>
            <a:endParaRPr lang="ar-YE" sz="2800" dirty="0"/>
          </a:p>
        </p:txBody>
      </p:sp>
      <p:sp>
        <p:nvSpPr>
          <p:cNvPr id="11" name="مربع نص 10"/>
          <p:cNvSpPr txBox="1"/>
          <p:nvPr/>
        </p:nvSpPr>
        <p:spPr>
          <a:xfrm>
            <a:off x="5103792" y="3690476"/>
            <a:ext cx="3237006" cy="584775"/>
          </a:xfrm>
          <a:prstGeom prst="rect">
            <a:avLst/>
          </a:prstGeom>
          <a:noFill/>
        </p:spPr>
        <p:txBody>
          <a:bodyPr wrap="square" rtlCol="1">
            <a:spAutoFit/>
          </a:bodyPr>
          <a:lstStyle/>
          <a:p>
            <a:pPr algn="ctr"/>
            <a:r>
              <a:rPr lang="ar-SA" sz="3200" b="1" dirty="0" smtClean="0">
                <a:solidFill>
                  <a:srgbClr val="002060"/>
                </a:solidFill>
                <a:cs typeface="PT Bold Heading" panose="02010400000000000000" pitchFamily="2" charset="-78"/>
              </a:rPr>
              <a:t>لماذا اخترت المشروع</a:t>
            </a:r>
            <a:endParaRPr lang="ar-YE" sz="3200" b="1" dirty="0">
              <a:solidFill>
                <a:srgbClr val="002060"/>
              </a:solidFill>
              <a:cs typeface="PT Bold Heading" panose="02010400000000000000" pitchFamily="2" charset="-78"/>
            </a:endParaRPr>
          </a:p>
        </p:txBody>
      </p:sp>
      <p:sp>
        <p:nvSpPr>
          <p:cNvPr id="3" name="مربع نص 2"/>
          <p:cNvSpPr txBox="1"/>
          <p:nvPr/>
        </p:nvSpPr>
        <p:spPr>
          <a:xfrm>
            <a:off x="2979174" y="4408056"/>
            <a:ext cx="6322573" cy="2031325"/>
          </a:xfrm>
          <a:prstGeom prst="rect">
            <a:avLst/>
          </a:prstGeom>
          <a:noFill/>
          <a:ln>
            <a:solidFill>
              <a:srgbClr val="C00000"/>
            </a:solidFill>
          </a:ln>
        </p:spPr>
        <p:txBody>
          <a:bodyPr wrap="square" rtlCol="1">
            <a:spAutoFit/>
          </a:bodyPr>
          <a:lstStyle/>
          <a:p>
            <a:pPr marL="514350" indent="-514350">
              <a:lnSpc>
                <a:spcPct val="150000"/>
              </a:lnSpc>
              <a:buFont typeface="+mj-lt"/>
              <a:buAutoNum type="arabicParenR"/>
            </a:pPr>
            <a:r>
              <a:rPr lang="ar-SA" sz="2800" b="1" dirty="0" smtClean="0"/>
              <a:t>حل مشكلة سرقة السيارات .</a:t>
            </a:r>
          </a:p>
          <a:p>
            <a:pPr marL="514350" indent="-514350">
              <a:lnSpc>
                <a:spcPct val="150000"/>
              </a:lnSpc>
              <a:buFont typeface="+mj-lt"/>
              <a:buAutoNum type="arabicParenR"/>
            </a:pPr>
            <a:r>
              <a:rPr lang="ar-SA" sz="2800" b="1" dirty="0" smtClean="0"/>
              <a:t>رغبتنا كطلاب في تقديم حل عملي وذكي  .</a:t>
            </a:r>
          </a:p>
          <a:p>
            <a:pPr marL="514350" indent="-514350">
              <a:lnSpc>
                <a:spcPct val="150000"/>
              </a:lnSpc>
              <a:buFont typeface="+mj-lt"/>
              <a:buAutoNum type="arabicParenR"/>
            </a:pPr>
            <a:r>
              <a:rPr lang="ar-SA" sz="2800" b="1" dirty="0" smtClean="0"/>
              <a:t>يساهم المشروع في تعزيز أمن المركبات.</a:t>
            </a:r>
            <a:endParaRPr lang="ar-YE" sz="2800" b="1" dirty="0"/>
          </a:p>
        </p:txBody>
      </p:sp>
      <p:sp>
        <p:nvSpPr>
          <p:cNvPr id="8" name="Freeform 10"/>
          <p:cNvSpPr/>
          <p:nvPr/>
        </p:nvSpPr>
        <p:spPr>
          <a:xfrm rot="-10800000" flipH="1" flipV="1">
            <a:off x="0" y="5423719"/>
            <a:ext cx="2979174" cy="1434281"/>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6">
              <a:alphaModFix amt="69000"/>
            </a:blip>
            <a:stretch>
              <a:fillRect/>
            </a:stretch>
          </a:blipFill>
        </p:spPr>
      </p:sp>
    </p:spTree>
    <p:extLst>
      <p:ext uri="{BB962C8B-B14F-4D97-AF65-F5344CB8AC3E}">
        <p14:creationId xmlns:p14="http://schemas.microsoft.com/office/powerpoint/2010/main" val="6173640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p:cNvSpPr txBox="1"/>
          <p:nvPr/>
        </p:nvSpPr>
        <p:spPr>
          <a:xfrm>
            <a:off x="5044219" y="624067"/>
            <a:ext cx="2481943" cy="584775"/>
          </a:xfrm>
          <a:prstGeom prst="rect">
            <a:avLst/>
          </a:prstGeom>
          <a:noFill/>
        </p:spPr>
        <p:txBody>
          <a:bodyPr wrap="square" rtlCol="1">
            <a:spAutoFit/>
          </a:bodyPr>
          <a:lstStyle/>
          <a:p>
            <a:pPr algn="ctr"/>
            <a:r>
              <a:rPr lang="ar-SA" sz="3200" b="1" dirty="0">
                <a:solidFill>
                  <a:srgbClr val="002060"/>
                </a:solidFill>
                <a:cs typeface="PT Bold Heading" panose="02010400000000000000" pitchFamily="2" charset="-78"/>
              </a:rPr>
              <a:t>اهداف المشروع</a:t>
            </a:r>
            <a:endParaRPr lang="ar-YE" sz="3200" b="1" dirty="0">
              <a:solidFill>
                <a:srgbClr val="002060"/>
              </a:solidFill>
              <a:cs typeface="PT Bold Heading" panose="02010400000000000000" pitchFamily="2" charset="-78"/>
            </a:endParaRPr>
          </a:p>
        </p:txBody>
      </p:sp>
      <p:sp>
        <p:nvSpPr>
          <p:cNvPr id="5" name="Freeform 22"/>
          <p:cNvSpPr/>
          <p:nvPr/>
        </p:nvSpPr>
        <p:spPr>
          <a:xfrm rot="5256964" flipV="1">
            <a:off x="7505867" y="1700152"/>
            <a:ext cx="9537203" cy="4428630"/>
          </a:xfrm>
          <a:custGeom>
            <a:avLst/>
            <a:gdLst/>
            <a:ahLst/>
            <a:cxnLst/>
            <a:rect l="l" t="t" r="r" b="b"/>
            <a:pathLst>
              <a:path w="12716270" h="6635581">
                <a:moveTo>
                  <a:pt x="0" y="6635581"/>
                </a:moveTo>
                <a:lnTo>
                  <a:pt x="12716270" y="6635581"/>
                </a:lnTo>
                <a:lnTo>
                  <a:pt x="12716270" y="0"/>
                </a:lnTo>
                <a:lnTo>
                  <a:pt x="0" y="0"/>
                </a:lnTo>
                <a:lnTo>
                  <a:pt x="0" y="6635581"/>
                </a:lnTo>
                <a:close/>
              </a:path>
            </a:pathLst>
          </a:custGeom>
          <a:blipFill>
            <a:blip r:embed="rId3">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6" name="Freeform 23"/>
          <p:cNvSpPr/>
          <p:nvPr/>
        </p:nvSpPr>
        <p:spPr>
          <a:xfrm rot="6834113">
            <a:off x="6674979" y="876411"/>
            <a:ext cx="9328762" cy="4289600"/>
          </a:xfrm>
          <a:custGeom>
            <a:avLst/>
            <a:gdLst/>
            <a:ahLst/>
            <a:cxnLst/>
            <a:rect l="l" t="t" r="r" b="b"/>
            <a:pathLst>
              <a:path w="12716270" h="6635581">
                <a:moveTo>
                  <a:pt x="0" y="0"/>
                </a:moveTo>
                <a:lnTo>
                  <a:pt x="12716269" y="0"/>
                </a:lnTo>
                <a:lnTo>
                  <a:pt x="12716269" y="6635581"/>
                </a:lnTo>
                <a:lnTo>
                  <a:pt x="0" y="6635581"/>
                </a:lnTo>
                <a:lnTo>
                  <a:pt x="0" y="0"/>
                </a:lnTo>
                <a:close/>
              </a:path>
            </a:pathLst>
          </a:custGeom>
          <a:blipFill>
            <a:blip r:embed="rId8">
              <a:alphaModFix amt="87000"/>
              <a:extLst>
                <a:ext uri="{96DAC541-7B7A-43D3-8B79-37D633B846F1}">
                  <asvg:svgBlip xmlns="" xmlns:asvg="http://schemas.microsoft.com/office/drawing/2016/SVG/main" r:embed="rId9"/>
                </a:ext>
              </a:extLst>
            </a:blip>
            <a:stretch>
              <a:fillRect/>
            </a:stretch>
          </a:blipFill>
          <a:ln cap="sq">
            <a:noFill/>
            <a:prstDash val="solid"/>
            <a:miter/>
          </a:ln>
        </p:spPr>
      </p:sp>
      <p:pic>
        <p:nvPicPr>
          <p:cNvPr id="7" name="صورة 6"/>
          <p:cNvPicPr>
            <a:picLocks noChangeAspect="1"/>
          </p:cNvPicPr>
          <p:nvPr/>
        </p:nvPicPr>
        <p:blipFill>
          <a:blip r:embed="rId10" cstate="print">
            <a:extLst>
              <a:ext uri="{BEBA8EAE-BF5A-486C-A8C5-ECC9F3942E4B}">
                <a14:imgProps xmlns:a14="http://schemas.microsoft.com/office/drawing/2010/main">
                  <a14:imgLayer r:embed="rId11">
                    <a14:imgEffect>
                      <a14:backgroundRemoval t="2157" b="100000" l="6414" r="95070"/>
                    </a14:imgEffect>
                  </a14:imgLayer>
                </a14:imgProps>
              </a:ext>
              <a:ext uri="{28A0092B-C50C-407E-A947-70E740481C1C}">
                <a14:useLocalDpi xmlns:a14="http://schemas.microsoft.com/office/drawing/2010/main" val="0"/>
              </a:ext>
            </a:extLst>
          </a:blip>
          <a:stretch>
            <a:fillRect/>
          </a:stretch>
        </p:blipFill>
        <p:spPr>
          <a:xfrm>
            <a:off x="-221283" y="1344473"/>
            <a:ext cx="3640970" cy="4690099"/>
          </a:xfrm>
          <a:prstGeom prst="rect">
            <a:avLst/>
          </a:prstGeom>
        </p:spPr>
      </p:pic>
      <p:sp>
        <p:nvSpPr>
          <p:cNvPr id="8" name="مربع نص 7"/>
          <p:cNvSpPr txBox="1"/>
          <p:nvPr/>
        </p:nvSpPr>
        <p:spPr>
          <a:xfrm>
            <a:off x="3326235" y="1581320"/>
            <a:ext cx="6575275" cy="5123304"/>
          </a:xfrm>
          <a:prstGeom prst="rect">
            <a:avLst/>
          </a:prstGeom>
          <a:noFill/>
          <a:ln>
            <a:solidFill>
              <a:srgbClr val="C00000"/>
            </a:solidFill>
          </a:ln>
        </p:spPr>
        <p:txBody>
          <a:bodyPr wrap="square" lIns="75036" tIns="37518" rIns="75036" bIns="37518" rtlCol="1">
            <a:spAutoFit/>
          </a:bodyPr>
          <a:lstStyle/>
          <a:p>
            <a:pPr marL="375178" indent="-375178" algn="r">
              <a:lnSpc>
                <a:spcPct val="200000"/>
              </a:lnSpc>
              <a:buFont typeface="+mj-lt"/>
              <a:buAutoNum type="arabicParenR"/>
            </a:pPr>
            <a:r>
              <a:rPr lang="ar-DZ" sz="2000" b="1" dirty="0"/>
              <a:t>تصميم دائرة إلكترونية تجمع بين وحدات GPS </a:t>
            </a:r>
            <a:r>
              <a:rPr lang="ar-DZ" sz="2000" b="1" dirty="0" err="1"/>
              <a:t>وGSM</a:t>
            </a:r>
            <a:r>
              <a:rPr lang="ar-DZ" sz="2000" b="1" dirty="0"/>
              <a:t> مع وحدة </a:t>
            </a:r>
            <a:r>
              <a:rPr lang="ar-DZ" sz="2000" b="1" dirty="0" smtClean="0"/>
              <a:t>ESP</a:t>
            </a:r>
            <a:r>
              <a:rPr lang="en-US" sz="2000" b="1" dirty="0" smtClean="0"/>
              <a:t>32</a:t>
            </a:r>
            <a:r>
              <a:rPr lang="ar-YE" sz="2000" b="1" dirty="0" smtClean="0"/>
              <a:t>  </a:t>
            </a:r>
            <a:endParaRPr lang="en-US" sz="2000" b="1" dirty="0"/>
          </a:p>
          <a:p>
            <a:pPr marL="375178" indent="-375178">
              <a:lnSpc>
                <a:spcPct val="200000"/>
              </a:lnSpc>
              <a:buFont typeface="+mj-lt"/>
              <a:buAutoNum type="arabicParenR"/>
            </a:pPr>
            <a:r>
              <a:rPr lang="ar-DZ" sz="2000" b="1" dirty="0"/>
              <a:t>تفعيل ميزة إرسال الموقع الجغرافي عبر SMS عند انعدام الإنترنت</a:t>
            </a:r>
            <a:r>
              <a:rPr lang="ar-DZ" sz="2000" b="1" dirty="0" smtClean="0"/>
              <a:t>.</a:t>
            </a:r>
            <a:endParaRPr lang="ar-YE" sz="2000" dirty="0" smtClean="0"/>
          </a:p>
          <a:p>
            <a:pPr marL="375178" indent="-375178" algn="r" rtl="1">
              <a:lnSpc>
                <a:spcPct val="200000"/>
              </a:lnSpc>
              <a:buFont typeface="+mj-lt"/>
              <a:buAutoNum type="arabicParenR"/>
            </a:pPr>
            <a:r>
              <a:rPr lang="ar-DZ" sz="2000" b="1" dirty="0" smtClean="0"/>
              <a:t>تمكين </a:t>
            </a:r>
            <a:r>
              <a:rPr lang="ar-DZ" sz="2000" b="1" dirty="0"/>
              <a:t>المستخدم من تتبع المركبة لحظيًا من خلال الإنترنت.</a:t>
            </a:r>
            <a:endParaRPr lang="en-US" sz="2000" b="1" dirty="0"/>
          </a:p>
          <a:p>
            <a:pPr marL="375178" indent="-375178" algn="r" rtl="1">
              <a:lnSpc>
                <a:spcPct val="200000"/>
              </a:lnSpc>
              <a:buFont typeface="+mj-lt"/>
              <a:buAutoNum type="arabicParenR"/>
            </a:pPr>
            <a:r>
              <a:rPr lang="ar-DZ" sz="2000" b="1" dirty="0" smtClean="0"/>
              <a:t>دعم </a:t>
            </a:r>
            <a:r>
              <a:rPr lang="ar-DZ" sz="2000" b="1" dirty="0"/>
              <a:t>الوضع غير المتصل (</a:t>
            </a:r>
            <a:r>
              <a:rPr lang="ar-DZ" sz="2000" b="1" dirty="0" err="1"/>
              <a:t>Offline</a:t>
            </a:r>
            <a:r>
              <a:rPr lang="ar-DZ" sz="2000" b="1" dirty="0"/>
              <a:t> </a:t>
            </a:r>
            <a:r>
              <a:rPr lang="ar-DZ" sz="2000" b="1" dirty="0" err="1"/>
              <a:t>Mode</a:t>
            </a:r>
            <a:r>
              <a:rPr lang="ar-DZ" sz="2000" b="1" dirty="0"/>
              <a:t>) لتخزين الإحداثيات مؤقتًا ورفعها لاحقًا.</a:t>
            </a:r>
            <a:endParaRPr lang="en-US" sz="2000" b="1" dirty="0"/>
          </a:p>
          <a:p>
            <a:pPr marL="375178" indent="-375178" algn="r" rtl="1">
              <a:lnSpc>
                <a:spcPct val="200000"/>
              </a:lnSpc>
              <a:buFont typeface="+mj-lt"/>
              <a:buAutoNum type="arabicParenR"/>
            </a:pPr>
            <a:r>
              <a:rPr lang="ar-DZ" sz="2000" b="1" dirty="0"/>
              <a:t>بناء واجهة ويب خاصة لعرض بيانات المركبة على الخريطة مباشرة.</a:t>
            </a:r>
            <a:endParaRPr lang="en-US" sz="2000" b="1" dirty="0"/>
          </a:p>
          <a:p>
            <a:pPr marL="375178" indent="-375178" algn="r" rtl="1">
              <a:lnSpc>
                <a:spcPct val="200000"/>
              </a:lnSpc>
              <a:buFont typeface="+mj-lt"/>
              <a:buAutoNum type="arabicParenR"/>
            </a:pPr>
            <a:r>
              <a:rPr lang="ar-DZ" sz="2000" b="1" dirty="0"/>
              <a:t>تجربة النظام في بيئات مختلفة لاختبار دقة الإحداثيات وسرعة التحديث.</a:t>
            </a:r>
            <a:r>
              <a:rPr lang="ar-YE" sz="2000" b="1" dirty="0"/>
              <a:t>.</a:t>
            </a:r>
            <a:r>
              <a:rPr lang="ar-YE" sz="2400" dirty="0"/>
              <a:t/>
            </a:r>
            <a:br>
              <a:rPr lang="ar-YE" sz="2400" dirty="0"/>
            </a:br>
            <a:endParaRPr lang="ar-YE" sz="2400" dirty="0"/>
          </a:p>
        </p:txBody>
      </p:sp>
    </p:spTree>
    <p:extLst>
      <p:ext uri="{BB962C8B-B14F-4D97-AF65-F5344CB8AC3E}">
        <p14:creationId xmlns:p14="http://schemas.microsoft.com/office/powerpoint/2010/main" val="792177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3"/>
          <p:cNvSpPr/>
          <p:nvPr/>
        </p:nvSpPr>
        <p:spPr>
          <a:xfrm rot="6693093" flipH="1" flipV="1">
            <a:off x="-1383522" y="821374"/>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2">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13" name="Freeform 22"/>
          <p:cNvSpPr/>
          <p:nvPr/>
        </p:nvSpPr>
        <p:spPr>
          <a:xfrm rot="5400000">
            <a:off x="-2878187" y="1674631"/>
            <a:ext cx="6873303" cy="1847316"/>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4" name="Freeform 10"/>
          <p:cNvSpPr/>
          <p:nvPr/>
        </p:nvSpPr>
        <p:spPr>
          <a:xfrm rot="-10800000" flipH="1" flipV="1">
            <a:off x="0" y="4633796"/>
            <a:ext cx="3310759" cy="2224204"/>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sp>
        <p:nvSpPr>
          <p:cNvPr id="2" name="شكل بيضاوي 1"/>
          <p:cNvSpPr/>
          <p:nvPr/>
        </p:nvSpPr>
        <p:spPr>
          <a:xfrm>
            <a:off x="5969872" y="1937929"/>
            <a:ext cx="2182761" cy="210902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sz="1350">
              <a:solidFill>
                <a:schemeClr val="accent1">
                  <a:lumMod val="60000"/>
                  <a:lumOff val="40000"/>
                </a:schemeClr>
              </a:solidFill>
            </a:endParaRPr>
          </a:p>
        </p:txBody>
      </p:sp>
      <p:sp>
        <p:nvSpPr>
          <p:cNvPr id="3" name="مربع نص 2"/>
          <p:cNvSpPr txBox="1"/>
          <p:nvPr/>
        </p:nvSpPr>
        <p:spPr>
          <a:xfrm>
            <a:off x="5846049" y="2736600"/>
            <a:ext cx="2435969" cy="461665"/>
          </a:xfrm>
          <a:prstGeom prst="rect">
            <a:avLst/>
          </a:prstGeom>
          <a:noFill/>
        </p:spPr>
        <p:txBody>
          <a:bodyPr wrap="square" rtlCol="1">
            <a:spAutoFit/>
          </a:bodyPr>
          <a:lstStyle/>
          <a:p>
            <a:pPr algn="ctr"/>
            <a:r>
              <a:rPr lang="ar-SA" sz="2400" b="1" dirty="0">
                <a:solidFill>
                  <a:srgbClr val="002060"/>
                </a:solidFill>
                <a:cs typeface="PT Bold Heading" panose="02010400000000000000" pitchFamily="2" charset="-78"/>
              </a:rPr>
              <a:t>الدراسات السابقة</a:t>
            </a:r>
            <a:endParaRPr lang="ar-YE" sz="2400" b="1" dirty="0">
              <a:solidFill>
                <a:srgbClr val="002060"/>
              </a:solidFill>
              <a:cs typeface="PT Bold Heading" panose="02010400000000000000" pitchFamily="2" charset="-78"/>
            </a:endParaRPr>
          </a:p>
        </p:txBody>
      </p:sp>
      <p:sp>
        <p:nvSpPr>
          <p:cNvPr id="4" name="مستطيل 3"/>
          <p:cNvSpPr/>
          <p:nvPr/>
        </p:nvSpPr>
        <p:spPr>
          <a:xfrm>
            <a:off x="8513387" y="3412539"/>
            <a:ext cx="3326521" cy="207528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10" name="مستطيل 9"/>
          <p:cNvSpPr/>
          <p:nvPr/>
        </p:nvSpPr>
        <p:spPr>
          <a:xfrm>
            <a:off x="2363985" y="3454833"/>
            <a:ext cx="3121573" cy="207528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11" name="مستطيل 10"/>
          <p:cNvSpPr/>
          <p:nvPr/>
        </p:nvSpPr>
        <p:spPr>
          <a:xfrm>
            <a:off x="8357592" y="991094"/>
            <a:ext cx="3482316" cy="8858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15" name="مستطيل 14"/>
          <p:cNvSpPr/>
          <p:nvPr/>
        </p:nvSpPr>
        <p:spPr>
          <a:xfrm>
            <a:off x="2363985" y="1065091"/>
            <a:ext cx="3121573" cy="8600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
        <p:nvSpPr>
          <p:cNvPr id="5" name="مربع نص 4"/>
          <p:cNvSpPr txBox="1"/>
          <p:nvPr/>
        </p:nvSpPr>
        <p:spPr>
          <a:xfrm>
            <a:off x="8355726" y="1322661"/>
            <a:ext cx="3452649" cy="369332"/>
          </a:xfrm>
          <a:prstGeom prst="rect">
            <a:avLst/>
          </a:prstGeom>
          <a:noFill/>
        </p:spPr>
        <p:txBody>
          <a:bodyPr wrap="square" rtlCol="1">
            <a:spAutoFit/>
          </a:bodyPr>
          <a:lstStyle/>
          <a:p>
            <a:r>
              <a:rPr lang="en-US" b="1" dirty="0" err="1"/>
              <a:t>Kadiri</a:t>
            </a:r>
            <a:r>
              <a:rPr lang="en-US" b="1" dirty="0"/>
              <a:t>, K. O. &amp; </a:t>
            </a:r>
            <a:r>
              <a:rPr lang="en-US" b="1" dirty="0" err="1"/>
              <a:t>Adegoke</a:t>
            </a:r>
            <a:r>
              <a:rPr lang="en-US" b="1" dirty="0"/>
              <a:t>, O. (</a:t>
            </a:r>
            <a:r>
              <a:rPr lang="en-US" b="1" dirty="0" smtClean="0"/>
              <a:t>2019)</a:t>
            </a:r>
            <a:endParaRPr lang="ar-YE" dirty="0"/>
          </a:p>
        </p:txBody>
      </p:sp>
      <p:sp>
        <p:nvSpPr>
          <p:cNvPr id="7" name="مربع نص 6"/>
          <p:cNvSpPr txBox="1"/>
          <p:nvPr/>
        </p:nvSpPr>
        <p:spPr>
          <a:xfrm>
            <a:off x="2475185" y="1355128"/>
            <a:ext cx="2853559" cy="369332"/>
          </a:xfrm>
          <a:prstGeom prst="rect">
            <a:avLst/>
          </a:prstGeom>
          <a:noFill/>
        </p:spPr>
        <p:txBody>
          <a:bodyPr wrap="square" rtlCol="1">
            <a:spAutoFit/>
          </a:bodyPr>
          <a:lstStyle/>
          <a:p>
            <a:pPr algn="ctr"/>
            <a:r>
              <a:rPr lang="en-US" b="1" dirty="0" err="1"/>
              <a:t>Morallo</a:t>
            </a:r>
            <a:r>
              <a:rPr lang="en-US" b="1" dirty="0"/>
              <a:t>, N. T. (</a:t>
            </a:r>
            <a:r>
              <a:rPr lang="en-US" b="1" dirty="0" smtClean="0"/>
              <a:t>2021)</a:t>
            </a:r>
            <a:endParaRPr lang="ar-YE" dirty="0"/>
          </a:p>
        </p:txBody>
      </p:sp>
      <p:sp>
        <p:nvSpPr>
          <p:cNvPr id="6" name="مربع نص 5"/>
          <p:cNvSpPr txBox="1"/>
          <p:nvPr/>
        </p:nvSpPr>
        <p:spPr>
          <a:xfrm>
            <a:off x="8513387" y="3691321"/>
            <a:ext cx="3294988" cy="1477328"/>
          </a:xfrm>
          <a:prstGeom prst="rect">
            <a:avLst/>
          </a:prstGeom>
          <a:noFill/>
        </p:spPr>
        <p:txBody>
          <a:bodyPr wrap="square" rtlCol="1">
            <a:spAutoFit/>
          </a:bodyPr>
          <a:lstStyle/>
          <a:p>
            <a:pPr algn="ctr"/>
            <a:r>
              <a:rPr lang="ar-SA" b="1" dirty="0"/>
              <a:t>هدفت هذه الدراسة إلى تطوير نظام تتبع يعتمد على وحدات</a:t>
            </a:r>
            <a:r>
              <a:rPr lang="en-US" b="1" dirty="0"/>
              <a:t> GPS </a:t>
            </a:r>
            <a:r>
              <a:rPr lang="ar-SA" b="1" dirty="0"/>
              <a:t>و</a:t>
            </a:r>
            <a:r>
              <a:rPr lang="en-US" b="1" dirty="0"/>
              <a:t>GSM </a:t>
            </a:r>
            <a:r>
              <a:rPr lang="ar-SA" b="1" dirty="0"/>
              <a:t>باستخدام وحدة تحكم من نوع</a:t>
            </a:r>
            <a:r>
              <a:rPr lang="en-US" b="1" dirty="0"/>
              <a:t> </a:t>
            </a:r>
            <a:r>
              <a:rPr lang="en-US" b="1" dirty="0" smtClean="0"/>
              <a:t>ATmega16</a:t>
            </a:r>
          </a:p>
          <a:p>
            <a:pPr algn="ctr"/>
            <a:r>
              <a:rPr lang="ar-SA" b="1" dirty="0" smtClean="0"/>
              <a:t>وترسل الموقع عبر الرسائل القصيرة </a:t>
            </a:r>
            <a:r>
              <a:rPr lang="en-US" b="1" dirty="0"/>
              <a:t>(SMS) </a:t>
            </a:r>
            <a:endParaRPr lang="ar-YE" b="1" dirty="0"/>
          </a:p>
        </p:txBody>
      </p:sp>
      <p:sp>
        <p:nvSpPr>
          <p:cNvPr id="8" name="مربع نص 7"/>
          <p:cNvSpPr txBox="1"/>
          <p:nvPr/>
        </p:nvSpPr>
        <p:spPr>
          <a:xfrm>
            <a:off x="2363985" y="3615314"/>
            <a:ext cx="3121574" cy="1754326"/>
          </a:xfrm>
          <a:prstGeom prst="rect">
            <a:avLst/>
          </a:prstGeom>
          <a:noFill/>
        </p:spPr>
        <p:txBody>
          <a:bodyPr wrap="square" rtlCol="1">
            <a:spAutoFit/>
          </a:bodyPr>
          <a:lstStyle/>
          <a:p>
            <a:pPr algn="ctr"/>
            <a:r>
              <a:rPr lang="ar-SA" b="1" dirty="0"/>
              <a:t>تناولت هذه الدراسة تصميم نظام تتبع باستخدام وحدة</a:t>
            </a:r>
            <a:r>
              <a:rPr lang="en-US" b="1" dirty="0"/>
              <a:t> </a:t>
            </a:r>
            <a:r>
              <a:rPr lang="en-US" b="1" dirty="0" err="1"/>
              <a:t>Arduino</a:t>
            </a:r>
            <a:r>
              <a:rPr lang="en-US" b="1" dirty="0"/>
              <a:t> Uno</a:t>
            </a:r>
            <a:r>
              <a:rPr lang="ar-SA" b="1" dirty="0"/>
              <a:t>، ووحدة</a:t>
            </a:r>
            <a:r>
              <a:rPr lang="en-US" b="1" dirty="0"/>
              <a:t> GPS NEO-6M</a:t>
            </a:r>
            <a:r>
              <a:rPr lang="ar-SA" b="1" dirty="0"/>
              <a:t>، ووحدة</a:t>
            </a:r>
            <a:r>
              <a:rPr lang="en-US" b="1" dirty="0"/>
              <a:t> GSM SIM900A. </a:t>
            </a:r>
            <a:r>
              <a:rPr lang="ar-SA" b="1" dirty="0"/>
              <a:t>يقوم النظام بإرسال إحداثيات المركبة إلى المستخدم عبر رسالة قصيرة</a:t>
            </a:r>
            <a:endParaRPr lang="ar-YE" b="1" dirty="0"/>
          </a:p>
        </p:txBody>
      </p:sp>
      <p:sp>
        <p:nvSpPr>
          <p:cNvPr id="17" name="سهم للأسفل 16"/>
          <p:cNvSpPr/>
          <p:nvPr/>
        </p:nvSpPr>
        <p:spPr>
          <a:xfrm>
            <a:off x="9648498" y="1989378"/>
            <a:ext cx="835572" cy="137547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b="1" dirty="0"/>
          </a:p>
        </p:txBody>
      </p:sp>
      <p:sp>
        <p:nvSpPr>
          <p:cNvPr id="18" name="سهم للأسفل 17"/>
          <p:cNvSpPr/>
          <p:nvPr/>
        </p:nvSpPr>
        <p:spPr>
          <a:xfrm>
            <a:off x="3506986" y="1989377"/>
            <a:ext cx="835572" cy="137547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a:p>
        </p:txBody>
      </p:sp>
    </p:spTree>
    <p:extLst>
      <p:ext uri="{BB962C8B-B14F-4D97-AF65-F5344CB8AC3E}">
        <p14:creationId xmlns:p14="http://schemas.microsoft.com/office/powerpoint/2010/main" val="6028294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1">
            <a:extLst>
              <a:ext uri="{FF2B5EF4-FFF2-40B4-BE49-F238E27FC236}">
                <a16:creationId xmlns:a16="http://schemas.microsoft.com/office/drawing/2014/main" id="{797961C0-6709-A5FA-2415-3F857B1F15CF}"/>
              </a:ext>
            </a:extLst>
          </p:cNvPr>
          <p:cNvSpPr/>
          <p:nvPr/>
        </p:nvSpPr>
        <p:spPr>
          <a:xfrm>
            <a:off x="1274719" y="4370004"/>
            <a:ext cx="4326395" cy="2117207"/>
          </a:xfrm>
          <a:prstGeom prst="roundRect">
            <a:avLst>
              <a:gd name="adj" fmla="val 3435"/>
            </a:avLst>
          </a:prstGeom>
          <a:solidFill>
            <a:srgbClr val="E8E8E3"/>
          </a:solidFill>
          <a:ln w="7620">
            <a:solidFill>
              <a:srgbClr val="CECEC9"/>
            </a:solidFill>
            <a:prstDash val="solid"/>
          </a:ln>
        </p:spPr>
        <p:txBody>
          <a:bodyPr lIns="75036" tIns="37518" rIns="75036" bIns="37518"/>
          <a:lstStyle/>
          <a:p>
            <a:endParaRPr lang="ar-YE" dirty="0"/>
          </a:p>
        </p:txBody>
      </p:sp>
      <p:sp>
        <p:nvSpPr>
          <p:cNvPr id="23" name="Shape 1">
            <a:extLst>
              <a:ext uri="{FF2B5EF4-FFF2-40B4-BE49-F238E27FC236}">
                <a16:creationId xmlns:a16="http://schemas.microsoft.com/office/drawing/2014/main" id="{797961C0-6709-A5FA-2415-3F857B1F15CF}"/>
              </a:ext>
            </a:extLst>
          </p:cNvPr>
          <p:cNvSpPr/>
          <p:nvPr/>
        </p:nvSpPr>
        <p:spPr>
          <a:xfrm>
            <a:off x="1274718" y="819872"/>
            <a:ext cx="4448295" cy="2370025"/>
          </a:xfrm>
          <a:prstGeom prst="roundRect">
            <a:avLst>
              <a:gd name="adj" fmla="val 3435"/>
            </a:avLst>
          </a:prstGeom>
          <a:solidFill>
            <a:srgbClr val="E8E8E3"/>
          </a:solidFill>
          <a:ln w="7620">
            <a:solidFill>
              <a:srgbClr val="CECEC9"/>
            </a:solidFill>
            <a:prstDash val="solid"/>
          </a:ln>
        </p:spPr>
        <p:txBody>
          <a:bodyPr lIns="75036" tIns="37518" rIns="75036" bIns="37518"/>
          <a:lstStyle/>
          <a:p>
            <a:endParaRPr lang="ar-YE" dirty="0"/>
          </a:p>
        </p:txBody>
      </p:sp>
      <p:sp>
        <p:nvSpPr>
          <p:cNvPr id="13" name="Freeform 22"/>
          <p:cNvSpPr/>
          <p:nvPr/>
        </p:nvSpPr>
        <p:spPr>
          <a:xfrm rot="5230026">
            <a:off x="-4313568" y="2011841"/>
            <a:ext cx="7581814" cy="2229984"/>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3">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5" name="شكل بيضاوي 14"/>
          <p:cNvSpPr/>
          <p:nvPr/>
        </p:nvSpPr>
        <p:spPr>
          <a:xfrm>
            <a:off x="9961941" y="129645"/>
            <a:ext cx="2182761" cy="21090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1350" dirty="0" smtClean="0"/>
              <a:t>ؤ</a:t>
            </a:r>
            <a:endParaRPr lang="ar-YE" sz="1350" dirty="0"/>
          </a:p>
        </p:txBody>
      </p:sp>
      <p:sp>
        <p:nvSpPr>
          <p:cNvPr id="9" name="مربع نص 8"/>
          <p:cNvSpPr txBox="1"/>
          <p:nvPr/>
        </p:nvSpPr>
        <p:spPr>
          <a:xfrm>
            <a:off x="-1725119" y="688817"/>
            <a:ext cx="7448133" cy="2607231"/>
          </a:xfrm>
          <a:prstGeom prst="rect">
            <a:avLst/>
          </a:prstGeom>
          <a:noFill/>
        </p:spPr>
        <p:txBody>
          <a:bodyPr wrap="square" lIns="75036" tIns="37518" rIns="75036" bIns="37518" rtlCol="1">
            <a:spAutoFit/>
          </a:bodyPr>
          <a:lstStyle/>
          <a:p>
            <a:pPr marL="281384" indent="-281384" algn="r" rtl="1">
              <a:lnSpc>
                <a:spcPct val="200000"/>
              </a:lnSpc>
              <a:buFont typeface="Wingdings" pitchFamily="2" charset="2"/>
              <a:buChar char="ü"/>
            </a:pPr>
            <a:r>
              <a:rPr lang="ar-SA" sz="2000" b="1" dirty="0" err="1" smtClean="0"/>
              <a:t>ان</a:t>
            </a:r>
            <a:r>
              <a:rPr lang="ar-SA" sz="2000" b="1" dirty="0" smtClean="0"/>
              <a:t> يقرأ الموقع من وحدة </a:t>
            </a:r>
            <a:r>
              <a:rPr lang="en-US" sz="2000" b="1" dirty="0" smtClean="0"/>
              <a:t>GPS </a:t>
            </a:r>
            <a:r>
              <a:rPr lang="ar-SA" sz="2000" b="1" dirty="0" smtClean="0"/>
              <a:t>.</a:t>
            </a:r>
            <a:endParaRPr lang="en-US" b="1" dirty="0"/>
          </a:p>
          <a:p>
            <a:pPr marL="281384" indent="-281384" algn="r" rtl="1">
              <a:lnSpc>
                <a:spcPct val="200000"/>
              </a:lnSpc>
              <a:buFont typeface="Wingdings" pitchFamily="2" charset="2"/>
              <a:buChar char="ü"/>
            </a:pPr>
            <a:r>
              <a:rPr lang="ar-SA" b="1" dirty="0" err="1" smtClean="0"/>
              <a:t>ان</a:t>
            </a:r>
            <a:r>
              <a:rPr lang="ar-SA" b="1" dirty="0" smtClean="0"/>
              <a:t> يرسل الموقع عبر </a:t>
            </a:r>
            <a:r>
              <a:rPr lang="en-US" b="1" dirty="0" smtClean="0"/>
              <a:t>SMS</a:t>
            </a:r>
            <a:r>
              <a:rPr lang="ar-SA" b="1" dirty="0" smtClean="0"/>
              <a:t>عند استقبال رسالة </a:t>
            </a:r>
            <a:r>
              <a:rPr lang="en-US" b="1" dirty="0" smtClean="0"/>
              <a:t>LOC</a:t>
            </a:r>
            <a:r>
              <a:rPr lang="ar-SA" b="1" dirty="0" smtClean="0"/>
              <a:t> .</a:t>
            </a:r>
            <a:endParaRPr lang="en-US" b="1" dirty="0"/>
          </a:p>
          <a:p>
            <a:pPr marL="281384" indent="-281384" algn="r" rtl="1">
              <a:lnSpc>
                <a:spcPct val="200000"/>
              </a:lnSpc>
              <a:buFont typeface="Wingdings" pitchFamily="2" charset="2"/>
              <a:buChar char="ü"/>
            </a:pPr>
            <a:r>
              <a:rPr lang="ar-DZ" b="1" dirty="0" smtClean="0"/>
              <a:t>ا</a:t>
            </a:r>
            <a:r>
              <a:rPr lang="ar-SA" b="1" dirty="0" smtClean="0"/>
              <a:t>ن يرفع الموقع </a:t>
            </a:r>
            <a:r>
              <a:rPr lang="ar-SA" b="1" dirty="0"/>
              <a:t>إ</a:t>
            </a:r>
            <a:r>
              <a:rPr lang="ar-SA" b="1" dirty="0" smtClean="0"/>
              <a:t>لى الخادم عند توفر الانترنت .</a:t>
            </a:r>
            <a:endParaRPr lang="en-US" b="1" dirty="0"/>
          </a:p>
          <a:p>
            <a:pPr marL="281384" indent="-281384" algn="r" rtl="1">
              <a:lnSpc>
                <a:spcPct val="200000"/>
              </a:lnSpc>
              <a:buFont typeface="Wingdings" pitchFamily="2" charset="2"/>
              <a:buChar char="ü"/>
            </a:pPr>
            <a:r>
              <a:rPr lang="ar-SA" b="1" dirty="0" err="1" smtClean="0"/>
              <a:t>ان</a:t>
            </a:r>
            <a:r>
              <a:rPr lang="ar-SA" b="1" dirty="0" smtClean="0"/>
              <a:t> يعرض الموقع في واجهة الويب بشكل لحظي </a:t>
            </a:r>
            <a:r>
              <a:rPr lang="ar-DZ" b="1" dirty="0" smtClean="0"/>
              <a:t>.</a:t>
            </a:r>
            <a:endParaRPr lang="en-US" b="1" dirty="0"/>
          </a:p>
          <a:p>
            <a:pPr algn="l">
              <a:lnSpc>
                <a:spcPct val="150000"/>
              </a:lnSpc>
            </a:pPr>
            <a:r>
              <a:rPr lang="en-US" sz="1100" b="1" dirty="0" smtClean="0"/>
              <a:t>.</a:t>
            </a:r>
            <a:endParaRPr lang="ar-YE" sz="1100" b="1" dirty="0"/>
          </a:p>
        </p:txBody>
      </p:sp>
      <p:sp>
        <p:nvSpPr>
          <p:cNvPr id="10" name="Text 4">
            <a:extLst>
              <a:ext uri="{FF2B5EF4-FFF2-40B4-BE49-F238E27FC236}">
                <a16:creationId xmlns:a16="http://schemas.microsoft.com/office/drawing/2014/main" id="{98ADD888-31A4-9015-2BD3-29254EEE414F}"/>
              </a:ext>
            </a:extLst>
          </p:cNvPr>
          <p:cNvSpPr/>
          <p:nvPr/>
        </p:nvSpPr>
        <p:spPr>
          <a:xfrm>
            <a:off x="3309347" y="302585"/>
            <a:ext cx="2140136" cy="456162"/>
          </a:xfrm>
          <a:prstGeom prst="rect">
            <a:avLst/>
          </a:prstGeom>
          <a:noFill/>
          <a:ln/>
        </p:spPr>
        <p:txBody>
          <a:bodyPr wrap="square" lIns="0" tIns="0" rIns="0" bIns="0" rtlCol="0" anchor="t"/>
          <a:lstStyle/>
          <a:p>
            <a:pPr algn="ctr"/>
            <a:r>
              <a:rPr lang="ar-YE" sz="2300" b="1" dirty="0"/>
              <a:t>المتطلبات الوظيفية </a:t>
            </a:r>
            <a:endParaRPr lang="ar-YE" sz="2300" dirty="0"/>
          </a:p>
        </p:txBody>
      </p:sp>
      <p:grpSp>
        <p:nvGrpSpPr>
          <p:cNvPr id="11" name="مجموعة 10">
            <a:extLst>
              <a:ext uri="{FF2B5EF4-FFF2-40B4-BE49-F238E27FC236}">
                <a16:creationId xmlns:a16="http://schemas.microsoft.com/office/drawing/2014/main" id="{819DC5C8-958F-B2EF-DDFB-9947F7FC9041}"/>
              </a:ext>
            </a:extLst>
          </p:cNvPr>
          <p:cNvGrpSpPr/>
          <p:nvPr/>
        </p:nvGrpSpPr>
        <p:grpSpPr>
          <a:xfrm>
            <a:off x="5414157" y="212917"/>
            <a:ext cx="373914" cy="498531"/>
            <a:chOff x="11268948" y="3050318"/>
            <a:chExt cx="510302" cy="510302"/>
          </a:xfrm>
        </p:grpSpPr>
        <p:sp>
          <p:nvSpPr>
            <p:cNvPr id="16" name="Shape 1">
              <a:extLst>
                <a:ext uri="{FF2B5EF4-FFF2-40B4-BE49-F238E27FC236}">
                  <a16:creationId xmlns:a16="http://schemas.microsoft.com/office/drawing/2014/main" id="{C9FD8B7D-8AE9-1ED9-FB1F-A8F8FA67D1F3}"/>
                </a:ext>
              </a:extLst>
            </p:cNvPr>
            <p:cNvSpPr/>
            <p:nvPr/>
          </p:nvSpPr>
          <p:spPr>
            <a:xfrm>
              <a:off x="11268948" y="3050318"/>
              <a:ext cx="510302" cy="510302"/>
            </a:xfrm>
            <a:prstGeom prst="roundRect">
              <a:avLst>
                <a:gd name="adj" fmla="val 18669"/>
              </a:avLst>
            </a:prstGeom>
            <a:solidFill>
              <a:schemeClr val="bg1">
                <a:lumMod val="65000"/>
              </a:schemeClr>
            </a:solidFill>
            <a:ln w="7620">
              <a:solidFill>
                <a:srgbClr val="CECEC9"/>
              </a:solidFill>
              <a:prstDash val="solid"/>
            </a:ln>
          </p:spPr>
        </p:sp>
        <p:sp>
          <p:nvSpPr>
            <p:cNvPr id="17" name="Text 2">
              <a:extLst>
                <a:ext uri="{FF2B5EF4-FFF2-40B4-BE49-F238E27FC236}">
                  <a16:creationId xmlns:a16="http://schemas.microsoft.com/office/drawing/2014/main" id="{9904F5D3-20A5-4C84-9505-1B5CCDD0B3F1}"/>
                </a:ext>
              </a:extLst>
            </p:cNvPr>
            <p:cNvSpPr/>
            <p:nvPr/>
          </p:nvSpPr>
          <p:spPr>
            <a:xfrm>
              <a:off x="11442177" y="3160728"/>
              <a:ext cx="146209" cy="340281"/>
            </a:xfrm>
            <a:prstGeom prst="rect">
              <a:avLst/>
            </a:prstGeom>
            <a:noFill/>
            <a:ln/>
          </p:spPr>
          <p:txBody>
            <a:bodyPr wrap="none" lIns="0" tIns="0" rIns="0" bIns="0" rtlCol="0" anchor="t"/>
            <a:lstStyle/>
            <a:p>
              <a:pPr algn="ctr">
                <a:lnSpc>
                  <a:spcPts val="2175"/>
                </a:lnSpc>
              </a:pPr>
              <a:r>
                <a:rPr lang="en-US" sz="2200" dirty="0">
                  <a:solidFill>
                    <a:srgbClr val="272525"/>
                  </a:solidFill>
                  <a:latin typeface="Gelasio" pitchFamily="34" charset="0"/>
                  <a:ea typeface="Gelasio" pitchFamily="34" charset="-122"/>
                  <a:cs typeface="Gelasio" pitchFamily="34" charset="-120"/>
                </a:rPr>
                <a:t>1</a:t>
              </a:r>
              <a:endParaRPr lang="en-US" sz="2200" dirty="0"/>
            </a:p>
          </p:txBody>
        </p:sp>
      </p:grpSp>
      <p:sp>
        <p:nvSpPr>
          <p:cNvPr id="18" name="مربع نص 17"/>
          <p:cNvSpPr txBox="1"/>
          <p:nvPr/>
        </p:nvSpPr>
        <p:spPr>
          <a:xfrm>
            <a:off x="1274719" y="4338472"/>
            <a:ext cx="4318893" cy="2199427"/>
          </a:xfrm>
          <a:prstGeom prst="rect">
            <a:avLst/>
          </a:prstGeom>
          <a:noFill/>
        </p:spPr>
        <p:txBody>
          <a:bodyPr wrap="square" lIns="75036" tIns="37518" rIns="75036" bIns="37518" rtlCol="1">
            <a:spAutoFit/>
          </a:bodyPr>
          <a:lstStyle/>
          <a:p>
            <a:pPr marL="281384" indent="-281384" algn="r" rtl="1">
              <a:lnSpc>
                <a:spcPct val="150000"/>
              </a:lnSpc>
              <a:buFont typeface="Wingdings" pitchFamily="2" charset="2"/>
              <a:buChar char="ü"/>
            </a:pPr>
            <a:r>
              <a:rPr lang="ar-SA" b="1" dirty="0" smtClean="0"/>
              <a:t>قابلية الاستخدام .</a:t>
            </a:r>
            <a:endParaRPr lang="en-US" b="1" dirty="0"/>
          </a:p>
          <a:p>
            <a:pPr marL="281384" indent="-281384" algn="r" rtl="1">
              <a:lnSpc>
                <a:spcPct val="150000"/>
              </a:lnSpc>
              <a:buFont typeface="Wingdings" pitchFamily="2" charset="2"/>
              <a:buChar char="ü"/>
            </a:pPr>
            <a:r>
              <a:rPr lang="ar-SA" b="1" dirty="0" smtClean="0"/>
              <a:t>الاعتمادية .</a:t>
            </a:r>
          </a:p>
          <a:p>
            <a:pPr marL="281384" indent="-281384" algn="r" rtl="1">
              <a:lnSpc>
                <a:spcPct val="150000"/>
              </a:lnSpc>
              <a:buFont typeface="Wingdings" pitchFamily="2" charset="2"/>
              <a:buChar char="ü"/>
            </a:pPr>
            <a:r>
              <a:rPr lang="ar-SA" b="1" dirty="0" smtClean="0"/>
              <a:t>زمن الاستجابة </a:t>
            </a:r>
            <a:r>
              <a:rPr lang="ar-DZ" b="1" dirty="0" smtClean="0"/>
              <a:t>.</a:t>
            </a:r>
            <a:endParaRPr lang="en-US" b="1" dirty="0"/>
          </a:p>
          <a:p>
            <a:pPr marL="281384" indent="-281384" algn="r" rtl="1">
              <a:lnSpc>
                <a:spcPct val="150000"/>
              </a:lnSpc>
              <a:buFont typeface="Wingdings" pitchFamily="2" charset="2"/>
              <a:buChar char="ü"/>
            </a:pPr>
            <a:r>
              <a:rPr lang="ar-SA" b="1" dirty="0" smtClean="0"/>
              <a:t>العمل في بيئة ضعيفة الاتصال </a:t>
            </a:r>
            <a:r>
              <a:rPr lang="ar-DZ" b="1" dirty="0" smtClean="0"/>
              <a:t>.</a:t>
            </a:r>
            <a:endParaRPr lang="en-US" b="1" dirty="0"/>
          </a:p>
          <a:p>
            <a:pPr marL="281384" indent="-281384" algn="r" rtl="1">
              <a:lnSpc>
                <a:spcPct val="150000"/>
              </a:lnSpc>
              <a:buFont typeface="Wingdings" pitchFamily="2" charset="2"/>
              <a:buChar char="ü"/>
            </a:pPr>
            <a:r>
              <a:rPr lang="ar-YE" sz="2000" b="1" dirty="0" smtClean="0"/>
              <a:t>الأمان والمرونة </a:t>
            </a:r>
            <a:r>
              <a:rPr lang="ar-YE" sz="1600" b="1" dirty="0" smtClean="0"/>
              <a:t>.</a:t>
            </a:r>
            <a:endParaRPr lang="ar-YE" dirty="0"/>
          </a:p>
        </p:txBody>
      </p:sp>
      <p:sp>
        <p:nvSpPr>
          <p:cNvPr id="19" name="Text 4">
            <a:extLst>
              <a:ext uri="{FF2B5EF4-FFF2-40B4-BE49-F238E27FC236}">
                <a16:creationId xmlns:a16="http://schemas.microsoft.com/office/drawing/2014/main" id="{4D950208-531F-6D44-C153-2776D38753FD}"/>
              </a:ext>
            </a:extLst>
          </p:cNvPr>
          <p:cNvSpPr/>
          <p:nvPr/>
        </p:nvSpPr>
        <p:spPr>
          <a:xfrm>
            <a:off x="2933105" y="3894485"/>
            <a:ext cx="2279893" cy="456162"/>
          </a:xfrm>
          <a:prstGeom prst="rect">
            <a:avLst/>
          </a:prstGeom>
          <a:noFill/>
          <a:ln/>
        </p:spPr>
        <p:txBody>
          <a:bodyPr wrap="square" lIns="0" tIns="0" rIns="0" bIns="0" rtlCol="0" anchor="t"/>
          <a:lstStyle/>
          <a:p>
            <a:pPr algn="ctr"/>
            <a:r>
              <a:rPr lang="ar-YE" sz="2300" b="1" dirty="0"/>
              <a:t>المتطلبات غير الوظيفية</a:t>
            </a:r>
            <a:endParaRPr lang="ar-YE" sz="2300" dirty="0"/>
          </a:p>
        </p:txBody>
      </p:sp>
      <p:sp>
        <p:nvSpPr>
          <p:cNvPr id="22" name="مربع نص 21"/>
          <p:cNvSpPr txBox="1"/>
          <p:nvPr/>
        </p:nvSpPr>
        <p:spPr>
          <a:xfrm>
            <a:off x="9148961" y="533972"/>
            <a:ext cx="3808719" cy="2062103"/>
          </a:xfrm>
          <a:prstGeom prst="rect">
            <a:avLst/>
          </a:prstGeom>
          <a:noFill/>
        </p:spPr>
        <p:txBody>
          <a:bodyPr wrap="square" rtlCol="1">
            <a:spAutoFit/>
          </a:bodyPr>
          <a:lstStyle/>
          <a:p>
            <a:pPr algn="ctr"/>
            <a:r>
              <a:rPr lang="ar-SA" sz="3200" b="1" dirty="0" smtClean="0">
                <a:solidFill>
                  <a:srgbClr val="002060"/>
                </a:solidFill>
                <a:cs typeface="PT Bold Heading" panose="02010400000000000000" pitchFamily="2" charset="-78"/>
              </a:rPr>
              <a:t>المنهجية</a:t>
            </a:r>
          </a:p>
          <a:p>
            <a:pPr algn="ctr"/>
            <a:r>
              <a:rPr lang="en-US" sz="3200" b="1" dirty="0">
                <a:solidFill>
                  <a:schemeClr val="accent5">
                    <a:lumMod val="50000"/>
                  </a:schemeClr>
                </a:solidFill>
              </a:rPr>
              <a:t>prototype</a:t>
            </a:r>
            <a:endParaRPr lang="ar-YE" sz="3200" b="1" dirty="0">
              <a:solidFill>
                <a:schemeClr val="accent5">
                  <a:lumMod val="50000"/>
                </a:schemeClr>
              </a:solidFill>
            </a:endParaRPr>
          </a:p>
          <a:p>
            <a:pPr algn="ctr"/>
            <a:endParaRPr lang="ar-SA" sz="3200" b="1" dirty="0" smtClean="0">
              <a:solidFill>
                <a:srgbClr val="002060"/>
              </a:solidFill>
              <a:cs typeface="PT Bold Heading" panose="02010400000000000000" pitchFamily="2" charset="-78"/>
            </a:endParaRPr>
          </a:p>
          <a:p>
            <a:pPr algn="ctr"/>
            <a:endParaRPr lang="ar-SA" sz="3200" b="1" dirty="0" smtClean="0">
              <a:solidFill>
                <a:srgbClr val="002060"/>
              </a:solidFill>
              <a:cs typeface="PT Bold Heading" panose="02010400000000000000" pitchFamily="2" charset="-78"/>
            </a:endParaRPr>
          </a:p>
        </p:txBody>
      </p:sp>
      <p:grpSp>
        <p:nvGrpSpPr>
          <p:cNvPr id="25" name="مجموعة 24">
            <a:extLst>
              <a:ext uri="{FF2B5EF4-FFF2-40B4-BE49-F238E27FC236}">
                <a16:creationId xmlns:a16="http://schemas.microsoft.com/office/drawing/2014/main" id="{F25EEB62-2A83-9943-FB9E-542D4DFDF004}"/>
              </a:ext>
            </a:extLst>
          </p:cNvPr>
          <p:cNvGrpSpPr/>
          <p:nvPr/>
        </p:nvGrpSpPr>
        <p:grpSpPr>
          <a:xfrm>
            <a:off x="5344976" y="3818232"/>
            <a:ext cx="373914" cy="498531"/>
            <a:chOff x="11268948" y="2614589"/>
            <a:chExt cx="510302" cy="510302"/>
          </a:xfrm>
        </p:grpSpPr>
        <p:sp>
          <p:nvSpPr>
            <p:cNvPr id="26" name="Shape 1">
              <a:extLst>
                <a:ext uri="{FF2B5EF4-FFF2-40B4-BE49-F238E27FC236}">
                  <a16:creationId xmlns:a16="http://schemas.microsoft.com/office/drawing/2014/main" id="{814AD073-5656-F18F-41C5-55B78CF92839}"/>
                </a:ext>
              </a:extLst>
            </p:cNvPr>
            <p:cNvSpPr/>
            <p:nvPr/>
          </p:nvSpPr>
          <p:spPr>
            <a:xfrm>
              <a:off x="11268948" y="2614589"/>
              <a:ext cx="510302" cy="510302"/>
            </a:xfrm>
            <a:prstGeom prst="roundRect">
              <a:avLst>
                <a:gd name="adj" fmla="val 18669"/>
              </a:avLst>
            </a:prstGeom>
            <a:solidFill>
              <a:schemeClr val="bg1">
                <a:lumMod val="65000"/>
              </a:schemeClr>
            </a:solidFill>
            <a:ln w="7620">
              <a:solidFill>
                <a:srgbClr val="CECEC9"/>
              </a:solidFill>
              <a:prstDash val="solid"/>
            </a:ln>
          </p:spPr>
        </p:sp>
        <p:sp>
          <p:nvSpPr>
            <p:cNvPr id="27" name="Text 2">
              <a:extLst>
                <a:ext uri="{FF2B5EF4-FFF2-40B4-BE49-F238E27FC236}">
                  <a16:creationId xmlns:a16="http://schemas.microsoft.com/office/drawing/2014/main" id="{08B2039B-A117-6CA9-498F-51B7D618FB11}"/>
                </a:ext>
              </a:extLst>
            </p:cNvPr>
            <p:cNvSpPr/>
            <p:nvPr/>
          </p:nvSpPr>
          <p:spPr>
            <a:xfrm>
              <a:off x="11417300" y="2724999"/>
              <a:ext cx="192603" cy="340281"/>
            </a:xfrm>
            <a:prstGeom prst="rect">
              <a:avLst/>
            </a:prstGeom>
            <a:noFill/>
            <a:ln/>
          </p:spPr>
          <p:txBody>
            <a:bodyPr wrap="none" lIns="0" tIns="0" rIns="0" bIns="0" rtlCol="0" anchor="t"/>
            <a:lstStyle/>
            <a:p>
              <a:pPr algn="ctr">
                <a:lnSpc>
                  <a:spcPts val="2175"/>
                </a:lnSpc>
              </a:pPr>
              <a:r>
                <a:rPr lang="en-US" sz="2200" dirty="0" smtClean="0">
                  <a:solidFill>
                    <a:srgbClr val="272525"/>
                  </a:solidFill>
                  <a:latin typeface="Gelasio" pitchFamily="34" charset="0"/>
                  <a:ea typeface="Gelasio" pitchFamily="34" charset="-122"/>
                  <a:cs typeface="Gelasio" pitchFamily="34" charset="-120"/>
                </a:rPr>
                <a:t>2</a:t>
              </a:r>
              <a:endParaRPr lang="en-US" sz="2200" dirty="0"/>
            </a:p>
          </p:txBody>
        </p:sp>
      </p:grpSp>
      <p:sp>
        <p:nvSpPr>
          <p:cNvPr id="29" name="Freeform 10"/>
          <p:cNvSpPr/>
          <p:nvPr/>
        </p:nvSpPr>
        <p:spPr>
          <a:xfrm rot="10800000" flipV="1">
            <a:off x="10277624" y="5549468"/>
            <a:ext cx="1930142" cy="1371161"/>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8">
              <a:alphaModFix amt="69000"/>
            </a:blip>
            <a:stretch>
              <a:fillRect/>
            </a:stretch>
          </a:blipFill>
        </p:spPr>
      </p:sp>
      <p:pic>
        <p:nvPicPr>
          <p:cNvPr id="20" name="Picture 61"/>
          <p:cNvPicPr>
            <a:picLocks noChangeAspect="1" noChangeArrowheads="1"/>
          </p:cNvPicPr>
          <p:nvPr/>
        </p:nvPicPr>
        <p:blipFill rotWithShape="1">
          <a:blip r:embed="rId9" cstate="print">
            <a:lum contrast="20000"/>
            <a:extLst>
              <a:ext uri="{28A0092B-C50C-407E-A947-70E740481C1C}">
                <a14:useLocalDpi xmlns:a14="http://schemas.microsoft.com/office/drawing/2010/main" val="0"/>
              </a:ext>
            </a:extLst>
          </a:blip>
          <a:srcRect t="35223"/>
          <a:stretch/>
        </p:blipFill>
        <p:spPr bwMode="auto">
          <a:xfrm>
            <a:off x="5869183" y="1733367"/>
            <a:ext cx="6322817" cy="3831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1174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صورة 14"/>
          <p:cNvPicPr/>
          <p:nvPr/>
        </p:nvPicPr>
        <p:blipFill>
          <a:blip r:embed="rId2"/>
          <a:stretch>
            <a:fillRect/>
          </a:stretch>
        </p:blipFill>
        <p:spPr>
          <a:xfrm>
            <a:off x="3185962" y="926547"/>
            <a:ext cx="9285171" cy="5581331"/>
          </a:xfrm>
          <a:prstGeom prst="rect">
            <a:avLst/>
          </a:prstGeom>
        </p:spPr>
      </p:pic>
      <p:sp>
        <p:nvSpPr>
          <p:cNvPr id="12" name="Freeform 23"/>
          <p:cNvSpPr/>
          <p:nvPr/>
        </p:nvSpPr>
        <p:spPr>
          <a:xfrm rot="8346996" flipH="1" flipV="1">
            <a:off x="-1097093" y="496402"/>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3">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13" name="Freeform 22"/>
          <p:cNvSpPr/>
          <p:nvPr/>
        </p:nvSpPr>
        <p:spPr>
          <a:xfrm rot="5400000">
            <a:off x="-2749163" y="1998023"/>
            <a:ext cx="6873303" cy="1847316"/>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4" name="Freeform 10"/>
          <p:cNvSpPr/>
          <p:nvPr/>
        </p:nvSpPr>
        <p:spPr>
          <a:xfrm rot="-10800000" flipH="1" flipV="1">
            <a:off x="0" y="4611329"/>
            <a:ext cx="2820607" cy="2246671"/>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sp>
        <p:nvSpPr>
          <p:cNvPr id="5" name="مربع نص 4"/>
          <p:cNvSpPr txBox="1"/>
          <p:nvPr/>
        </p:nvSpPr>
        <p:spPr>
          <a:xfrm>
            <a:off x="4414345" y="285099"/>
            <a:ext cx="4513541" cy="739754"/>
          </a:xfrm>
          <a:prstGeom prst="rect">
            <a:avLst/>
          </a:prstGeom>
          <a:noFill/>
        </p:spPr>
        <p:txBody>
          <a:bodyPr wrap="square" rtlCol="1">
            <a:spAutoFit/>
          </a:bodyPr>
          <a:lstStyle/>
          <a:p>
            <a:pPr algn="ctr">
              <a:lnSpc>
                <a:spcPct val="150000"/>
              </a:lnSpc>
            </a:pPr>
            <a:r>
              <a:rPr lang="ar-SA" sz="2400" b="1" dirty="0"/>
              <a:t> </a:t>
            </a:r>
            <a:r>
              <a:rPr lang="ar-SA" sz="2400" b="1" dirty="0" smtClean="0"/>
              <a:t> </a:t>
            </a:r>
            <a:r>
              <a:rPr lang="ar-SA" sz="3200" b="1" dirty="0" smtClean="0"/>
              <a:t>مكونات وآلية عمل  المشروع </a:t>
            </a:r>
            <a:endParaRPr lang="ar-YE" sz="3200" b="1" dirty="0"/>
          </a:p>
        </p:txBody>
      </p:sp>
      <p:sp>
        <p:nvSpPr>
          <p:cNvPr id="11" name="شكل بيضاوي 10"/>
          <p:cNvSpPr/>
          <p:nvPr/>
        </p:nvSpPr>
        <p:spPr>
          <a:xfrm>
            <a:off x="1424539" y="2365676"/>
            <a:ext cx="2390419" cy="14363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1350" dirty="0" smtClean="0">
                <a:noFill/>
              </a:rPr>
              <a:t>ؤ</a:t>
            </a:r>
            <a:endParaRPr lang="ar-YE" sz="1350" dirty="0">
              <a:noFill/>
            </a:endParaRPr>
          </a:p>
        </p:txBody>
      </p:sp>
      <p:sp>
        <p:nvSpPr>
          <p:cNvPr id="2" name="مربع نص 1"/>
          <p:cNvSpPr txBox="1"/>
          <p:nvPr/>
        </p:nvSpPr>
        <p:spPr>
          <a:xfrm>
            <a:off x="844323" y="2765473"/>
            <a:ext cx="3570022" cy="461665"/>
          </a:xfrm>
          <a:prstGeom prst="rect">
            <a:avLst/>
          </a:prstGeom>
          <a:noFill/>
        </p:spPr>
        <p:txBody>
          <a:bodyPr wrap="square" rtlCol="1">
            <a:spAutoFit/>
          </a:bodyPr>
          <a:lstStyle/>
          <a:p>
            <a:pPr algn="ctr"/>
            <a:r>
              <a:rPr lang="ar-SA" sz="2400" b="1" dirty="0" smtClean="0">
                <a:solidFill>
                  <a:srgbClr val="002060"/>
                </a:solidFill>
                <a:cs typeface="PT Bold Heading" panose="02010400000000000000" pitchFamily="2" charset="-78"/>
              </a:rPr>
              <a:t>مرحلة التصميم</a:t>
            </a:r>
            <a:endParaRPr lang="ar-YE" sz="2400" b="1" dirty="0">
              <a:solidFill>
                <a:srgbClr val="002060"/>
              </a:solidFill>
              <a:cs typeface="PT Bold Heading" panose="02010400000000000000" pitchFamily="2" charset="-78"/>
            </a:endParaRPr>
          </a:p>
        </p:txBody>
      </p:sp>
    </p:spTree>
    <p:extLst>
      <p:ext uri="{BB962C8B-B14F-4D97-AF65-F5344CB8AC3E}">
        <p14:creationId xmlns:p14="http://schemas.microsoft.com/office/powerpoint/2010/main" val="3091966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p:cNvPicPr/>
          <p:nvPr/>
        </p:nvPicPr>
        <p:blipFill>
          <a:blip r:embed="rId2" cstate="print">
            <a:extLst>
              <a:ext uri="{28A0092B-C50C-407E-A947-70E740481C1C}">
                <a14:useLocalDpi xmlns:a14="http://schemas.microsoft.com/office/drawing/2010/main" val="0"/>
              </a:ext>
            </a:extLst>
          </a:blip>
          <a:stretch>
            <a:fillRect/>
          </a:stretch>
        </p:blipFill>
        <p:spPr>
          <a:xfrm>
            <a:off x="1847316" y="0"/>
            <a:ext cx="5609774" cy="6858001"/>
          </a:xfrm>
          <a:prstGeom prst="rect">
            <a:avLst/>
          </a:prstGeom>
        </p:spPr>
      </p:pic>
      <p:sp>
        <p:nvSpPr>
          <p:cNvPr id="12" name="Freeform 23"/>
          <p:cNvSpPr/>
          <p:nvPr/>
        </p:nvSpPr>
        <p:spPr>
          <a:xfrm rot="8346996" flipH="1" flipV="1">
            <a:off x="-1333068" y="-96730"/>
            <a:ext cx="5731289" cy="2988941"/>
          </a:xfrm>
          <a:custGeom>
            <a:avLst/>
            <a:gdLst/>
            <a:ahLst/>
            <a:cxnLst/>
            <a:rect l="l" t="t" r="r" b="b"/>
            <a:pathLst>
              <a:path w="12716270" h="6635581">
                <a:moveTo>
                  <a:pt x="12716270" y="6635581"/>
                </a:moveTo>
                <a:lnTo>
                  <a:pt x="0" y="6635581"/>
                </a:lnTo>
                <a:lnTo>
                  <a:pt x="0" y="0"/>
                </a:lnTo>
                <a:lnTo>
                  <a:pt x="12716270" y="0"/>
                </a:lnTo>
                <a:lnTo>
                  <a:pt x="12716270" y="6635581"/>
                </a:lnTo>
                <a:close/>
              </a:path>
            </a:pathLst>
          </a:custGeom>
          <a:blipFill>
            <a:blip r:embed="rId3">
              <a:alphaModFix amt="87000"/>
              <a:extLst>
                <a:ext uri="{96DAC541-7B7A-43D3-8B79-37D633B846F1}">
                  <asvg:svgBlip xmlns="" xmlns:asvg="http://schemas.microsoft.com/office/drawing/2016/SVG/main" r:embed="rId9"/>
                </a:ext>
              </a:extLst>
            </a:blip>
            <a:stretch>
              <a:fillRect/>
            </a:stretch>
          </a:blipFill>
          <a:ln cap="sq">
            <a:noFill/>
            <a:prstDash val="solid"/>
            <a:miter/>
          </a:ln>
        </p:spPr>
      </p:sp>
      <p:sp>
        <p:nvSpPr>
          <p:cNvPr id="13" name="Freeform 22"/>
          <p:cNvSpPr/>
          <p:nvPr/>
        </p:nvSpPr>
        <p:spPr>
          <a:xfrm rot="5400000">
            <a:off x="-2707368" y="1417919"/>
            <a:ext cx="6873303" cy="1847316"/>
          </a:xfrm>
          <a:custGeom>
            <a:avLst/>
            <a:gdLst/>
            <a:ahLst/>
            <a:cxnLst/>
            <a:rect l="l" t="t" r="r" b="b"/>
            <a:pathLst>
              <a:path w="12716270" h="6635581">
                <a:moveTo>
                  <a:pt x="0" y="0"/>
                </a:moveTo>
                <a:lnTo>
                  <a:pt x="12716270" y="0"/>
                </a:lnTo>
                <a:lnTo>
                  <a:pt x="12716270" y="6635580"/>
                </a:lnTo>
                <a:lnTo>
                  <a:pt x="0" y="6635580"/>
                </a:lnTo>
                <a:lnTo>
                  <a:pt x="0" y="0"/>
                </a:lnTo>
                <a:close/>
              </a:path>
            </a:pathLst>
          </a:custGeom>
          <a:blipFill>
            <a:blip r:embed="rId10">
              <a:alphaModFix amt="87000"/>
              <a:extLst>
                <a:ext uri="{96DAC541-7B7A-43D3-8B79-37D633B846F1}">
                  <asvg:svgBlip xmlns="" xmlns:asvg="http://schemas.microsoft.com/office/drawing/2016/SVG/main" r:embed="rId7"/>
                </a:ext>
              </a:extLst>
            </a:blip>
            <a:stretch>
              <a:fillRect/>
            </a:stretch>
          </a:blipFill>
          <a:ln cap="sq">
            <a:noFill/>
            <a:prstDash val="solid"/>
            <a:miter/>
          </a:ln>
        </p:spPr>
      </p:sp>
      <p:sp>
        <p:nvSpPr>
          <p:cNvPr id="14" name="Freeform 10"/>
          <p:cNvSpPr/>
          <p:nvPr/>
        </p:nvSpPr>
        <p:spPr>
          <a:xfrm rot="-10800000" flipH="1" flipV="1">
            <a:off x="0" y="5195749"/>
            <a:ext cx="2617076" cy="1662252"/>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11">
              <a:alphaModFix amt="69000"/>
            </a:blip>
            <a:stretch>
              <a:fillRect/>
            </a:stretch>
          </a:blipFill>
        </p:spPr>
      </p:sp>
      <p:sp>
        <p:nvSpPr>
          <p:cNvPr id="6" name="مربع نص 5"/>
          <p:cNvSpPr txBox="1"/>
          <p:nvPr/>
        </p:nvSpPr>
        <p:spPr>
          <a:xfrm>
            <a:off x="7970001" y="635538"/>
            <a:ext cx="3896068" cy="884496"/>
          </a:xfrm>
          <a:prstGeom prst="rect">
            <a:avLst/>
          </a:prstGeom>
          <a:noFill/>
        </p:spPr>
        <p:txBody>
          <a:bodyPr wrap="square" lIns="83463" tIns="41731" rIns="83463" bIns="41731" rtlCol="1">
            <a:spAutoFit/>
          </a:bodyPr>
          <a:lstStyle/>
          <a:p>
            <a:pPr algn="ctr" rtl="1"/>
            <a:r>
              <a:rPr lang="ar-SA" sz="2600" b="1" dirty="0">
                <a:solidFill>
                  <a:schemeClr val="tx2"/>
                </a:solidFill>
              </a:rPr>
              <a:t>مخطط النشاط </a:t>
            </a:r>
          </a:p>
          <a:p>
            <a:pPr algn="ctr" rtl="1"/>
            <a:r>
              <a:rPr lang="ar-SA" sz="2600" b="1" dirty="0">
                <a:solidFill>
                  <a:schemeClr val="tx2"/>
                </a:solidFill>
              </a:rPr>
              <a:t>(</a:t>
            </a:r>
            <a:r>
              <a:rPr lang="ar-SA" sz="2600" b="1" dirty="0" err="1">
                <a:solidFill>
                  <a:schemeClr val="tx2"/>
                </a:solidFill>
              </a:rPr>
              <a:t>Activity</a:t>
            </a:r>
            <a:r>
              <a:rPr lang="ar-SA" sz="2600" b="1" dirty="0">
                <a:solidFill>
                  <a:schemeClr val="tx2"/>
                </a:solidFill>
              </a:rPr>
              <a:t> </a:t>
            </a:r>
            <a:r>
              <a:rPr lang="ar-SA" sz="2600" b="1" dirty="0" err="1">
                <a:solidFill>
                  <a:schemeClr val="tx2"/>
                </a:solidFill>
              </a:rPr>
              <a:t>Diagram</a:t>
            </a:r>
            <a:r>
              <a:rPr lang="ar-SA" sz="2600" b="1" dirty="0">
                <a:solidFill>
                  <a:schemeClr val="tx2"/>
                </a:solidFill>
              </a:rPr>
              <a:t>)</a:t>
            </a:r>
            <a:endParaRPr lang="ar-YE" b="1" dirty="0">
              <a:solidFill>
                <a:schemeClr val="tx2"/>
              </a:solidFill>
            </a:endParaRPr>
          </a:p>
        </p:txBody>
      </p:sp>
      <p:sp>
        <p:nvSpPr>
          <p:cNvPr id="8" name="مربع نص 7"/>
          <p:cNvSpPr txBox="1"/>
          <p:nvPr/>
        </p:nvSpPr>
        <p:spPr>
          <a:xfrm>
            <a:off x="6517995" y="2159345"/>
            <a:ext cx="5428947" cy="4239261"/>
          </a:xfrm>
          <a:prstGeom prst="rect">
            <a:avLst/>
          </a:prstGeom>
          <a:noFill/>
        </p:spPr>
        <p:txBody>
          <a:bodyPr wrap="square" lIns="83463" tIns="41731" rIns="83463" bIns="41731" rtlCol="1">
            <a:spAutoFit/>
          </a:bodyPr>
          <a:lstStyle/>
          <a:p>
            <a:pPr algn="r" rtl="1">
              <a:lnSpc>
                <a:spcPct val="150000"/>
              </a:lnSpc>
            </a:pPr>
            <a:r>
              <a:rPr lang="ar-DZ" sz="1800" dirty="0"/>
              <a:t>يُظهر هذا المخطط تسلسل العمليات داخل النظام </a:t>
            </a:r>
            <a:r>
              <a:rPr lang="ar-DZ" sz="1800" dirty="0" smtClean="0"/>
              <a:t>:</a:t>
            </a:r>
            <a:endParaRPr lang="en-US" sz="1800" dirty="0"/>
          </a:p>
          <a:p>
            <a:pPr marL="417310" indent="-417310" algn="r" rtl="1">
              <a:lnSpc>
                <a:spcPct val="150000"/>
              </a:lnSpc>
              <a:buFont typeface="+mj-lt"/>
              <a:buAutoNum type="arabicParenR"/>
            </a:pPr>
            <a:r>
              <a:rPr lang="ar-DZ" sz="1800" dirty="0"/>
              <a:t>النظام يبدأ التشغيل.</a:t>
            </a:r>
            <a:endParaRPr lang="en-US" sz="1800" dirty="0"/>
          </a:p>
          <a:p>
            <a:pPr marL="417310" indent="-417310" algn="r" rtl="1">
              <a:lnSpc>
                <a:spcPct val="150000"/>
              </a:lnSpc>
              <a:buFont typeface="+mj-lt"/>
              <a:buAutoNum type="arabicParenR"/>
            </a:pPr>
            <a:r>
              <a:rPr lang="ar-DZ" sz="1800" dirty="0"/>
              <a:t> التحقق من وجود اتصال بالشبكة.</a:t>
            </a:r>
            <a:endParaRPr lang="en-US" sz="1800" dirty="0"/>
          </a:p>
          <a:p>
            <a:pPr marL="417310" indent="-417310" algn="r" rtl="1">
              <a:lnSpc>
                <a:spcPct val="150000"/>
              </a:lnSpc>
              <a:buFont typeface="+mj-lt"/>
              <a:buAutoNum type="arabicParenR"/>
            </a:pPr>
            <a:r>
              <a:rPr lang="ar-DZ" sz="1800" dirty="0"/>
              <a:t>التحقق من وجود أمر وارد (مثل LOC).</a:t>
            </a:r>
            <a:endParaRPr lang="en-US" sz="1800" dirty="0"/>
          </a:p>
          <a:p>
            <a:pPr marL="417310" indent="-417310" algn="r" rtl="1">
              <a:lnSpc>
                <a:spcPct val="150000"/>
              </a:lnSpc>
              <a:buFont typeface="+mj-lt"/>
              <a:buAutoNum type="arabicParenR"/>
            </a:pPr>
            <a:r>
              <a:rPr lang="ar-DZ" sz="1800" dirty="0"/>
              <a:t>قراءة الإحداثيات من GPS.</a:t>
            </a:r>
            <a:endParaRPr lang="en-US" sz="1800" dirty="0"/>
          </a:p>
          <a:p>
            <a:pPr marL="417310" indent="-417310" algn="r" rtl="1">
              <a:lnSpc>
                <a:spcPct val="150000"/>
              </a:lnSpc>
              <a:buFont typeface="+mj-lt"/>
              <a:buAutoNum type="arabicParenR"/>
            </a:pPr>
            <a:r>
              <a:rPr lang="ar-DZ" sz="1800" dirty="0"/>
              <a:t>تنفيذ الإجراء المناسب:</a:t>
            </a:r>
            <a:endParaRPr lang="en-US" sz="1800" dirty="0"/>
          </a:p>
          <a:p>
            <a:pPr algn="r" rtl="1">
              <a:lnSpc>
                <a:spcPct val="150000"/>
              </a:lnSpc>
            </a:pPr>
            <a:r>
              <a:rPr lang="ar-DZ" sz="1800" dirty="0"/>
              <a:t>إرسال رسالة في حالة SMS </a:t>
            </a:r>
            <a:r>
              <a:rPr lang="ar-DZ" sz="1800" dirty="0" err="1"/>
              <a:t>Mode</a:t>
            </a:r>
            <a:r>
              <a:rPr lang="ar-DZ" sz="1800" dirty="0"/>
              <a:t>.</a:t>
            </a:r>
            <a:endParaRPr lang="en-US" sz="1800" dirty="0"/>
          </a:p>
          <a:p>
            <a:pPr algn="r" rtl="1">
              <a:lnSpc>
                <a:spcPct val="150000"/>
              </a:lnSpc>
            </a:pPr>
            <a:r>
              <a:rPr lang="ar-DZ" sz="1800" dirty="0"/>
              <a:t>تخزين البيانات في حالة </a:t>
            </a:r>
            <a:r>
              <a:rPr lang="ar-DZ" sz="1800" dirty="0" err="1"/>
              <a:t>Offline</a:t>
            </a:r>
            <a:r>
              <a:rPr lang="ar-DZ" sz="1800" dirty="0"/>
              <a:t> </a:t>
            </a:r>
            <a:r>
              <a:rPr lang="ar-DZ" sz="1800" dirty="0" err="1"/>
              <a:t>Mode</a:t>
            </a:r>
            <a:r>
              <a:rPr lang="ar-DZ" sz="1800" dirty="0"/>
              <a:t>.</a:t>
            </a:r>
            <a:endParaRPr lang="en-US" sz="1800" dirty="0"/>
          </a:p>
          <a:p>
            <a:pPr algn="r" rtl="1">
              <a:lnSpc>
                <a:spcPct val="150000"/>
              </a:lnSpc>
            </a:pPr>
            <a:r>
              <a:rPr lang="ar-DZ" sz="1800" dirty="0"/>
              <a:t>إرسال فوري إلى السحابة في حالة </a:t>
            </a:r>
            <a:r>
              <a:rPr lang="ar-DZ" sz="1800" dirty="0" err="1"/>
              <a:t>Real-time</a:t>
            </a:r>
            <a:r>
              <a:rPr lang="ar-DZ" sz="1800" dirty="0"/>
              <a:t> </a:t>
            </a:r>
            <a:r>
              <a:rPr lang="ar-DZ" sz="1800" dirty="0" err="1"/>
              <a:t>Mode</a:t>
            </a:r>
            <a:r>
              <a:rPr lang="ar-DZ" sz="1800" dirty="0"/>
              <a:t>.</a:t>
            </a:r>
            <a:endParaRPr lang="en-US" sz="1800" dirty="0"/>
          </a:p>
          <a:p>
            <a:pPr algn="r" rtl="1">
              <a:lnSpc>
                <a:spcPct val="150000"/>
              </a:lnSpc>
            </a:pPr>
            <a:r>
              <a:rPr lang="en-US" sz="1800" dirty="0"/>
              <a:t>6</a:t>
            </a:r>
            <a:r>
              <a:rPr lang="ar-DZ" sz="1800" dirty="0"/>
              <a:t> </a:t>
            </a:r>
            <a:r>
              <a:rPr lang="en-US" sz="1800" dirty="0"/>
              <a:t>  (</a:t>
            </a:r>
            <a:r>
              <a:rPr lang="ar-DZ" sz="1800" dirty="0"/>
              <a:t>انتظار الطلب التالي.</a:t>
            </a:r>
            <a:endParaRPr lang="en-US" sz="1800" dirty="0"/>
          </a:p>
        </p:txBody>
      </p:sp>
    </p:spTree>
    <p:extLst>
      <p:ext uri="{BB962C8B-B14F-4D97-AF65-F5344CB8AC3E}">
        <p14:creationId xmlns:p14="http://schemas.microsoft.com/office/powerpoint/2010/main" val="2408146819"/>
      </p:ext>
    </p:extLst>
  </p:cSld>
  <p:clrMapOvr>
    <a:masterClrMapping/>
  </p:clrMapOvr>
  <p:timing>
    <p:tnLst>
      <p:par>
        <p:cTn id="1" dur="indefinite" restart="never" nodeType="tmRoot"/>
      </p:par>
    </p:tnLst>
  </p:timing>
</p:sld>
</file>

<file path=ppt/theme/theme1.xml><?xml version="1.0" encoding="utf-8"?>
<a:theme xmlns:a="http://schemas.openxmlformats.org/drawingml/2006/main" name="نسق Office">
  <a:themeElements>
    <a:clrScheme name="نسق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نسق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نسق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1283</TotalTime>
  <Words>711</Words>
  <Application>Microsoft Office PowerPoint</Application>
  <PresentationFormat>شاشة عريضة</PresentationFormat>
  <Paragraphs>124</Paragraphs>
  <Slides>19</Slides>
  <Notes>2</Notes>
  <HiddenSlides>0</HiddenSlides>
  <MMClips>0</MMClips>
  <ScaleCrop>false</ScaleCrop>
  <HeadingPairs>
    <vt:vector size="6" baseType="variant">
      <vt:variant>
        <vt:lpstr>الخطوط المستخدمة</vt:lpstr>
      </vt:variant>
      <vt:variant>
        <vt:i4>13</vt:i4>
      </vt:variant>
      <vt:variant>
        <vt:lpstr>نسق</vt:lpstr>
      </vt:variant>
      <vt:variant>
        <vt:i4>1</vt:i4>
      </vt:variant>
      <vt:variant>
        <vt:lpstr>عناوين الشرائح</vt:lpstr>
      </vt:variant>
      <vt:variant>
        <vt:i4>19</vt:i4>
      </vt:variant>
    </vt:vector>
  </HeadingPairs>
  <TitlesOfParts>
    <vt:vector size="33" baseType="lpstr">
      <vt:lpstr>Adobe Myungjo Std M</vt:lpstr>
      <vt:lpstr>Arial</vt:lpstr>
      <vt:lpstr>Arial Narrow</vt:lpstr>
      <vt:lpstr>Arial Rounded MT Bold</vt:lpstr>
      <vt:lpstr>Calibri</vt:lpstr>
      <vt:lpstr>Calibri Light</vt:lpstr>
      <vt:lpstr>Gelasio</vt:lpstr>
      <vt:lpstr>Janna LT</vt:lpstr>
      <vt:lpstr>PT Bold Heading</vt:lpstr>
      <vt:lpstr>Simplified Arabic</vt:lpstr>
      <vt:lpstr>Siwa</vt:lpstr>
      <vt:lpstr>Times New Roman</vt:lpstr>
      <vt:lpstr>Wingdings</vt:lpstr>
      <vt:lpstr>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Maher</dc:creator>
  <cp:lastModifiedBy>Maher</cp:lastModifiedBy>
  <cp:revision>112</cp:revision>
  <dcterms:created xsi:type="dcterms:W3CDTF">2025-07-11T12:47:31Z</dcterms:created>
  <dcterms:modified xsi:type="dcterms:W3CDTF">2025-07-23T18:17:28Z</dcterms:modified>
</cp:coreProperties>
</file>